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tags/tag1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ppt/tags/tag22.xml" ContentType="application/vnd.openxmlformats-officedocument.presentationml.tags+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64"/>
  </p:notesMasterIdLst>
  <p:handoutMasterIdLst>
    <p:handoutMasterId r:id="rId65"/>
  </p:handoutMasterIdLst>
  <p:sldIdLst>
    <p:sldId id="406" r:id="rId2"/>
    <p:sldId id="525" r:id="rId3"/>
    <p:sldId id="407" r:id="rId4"/>
    <p:sldId id="438" r:id="rId5"/>
    <p:sldId id="440" r:id="rId6"/>
    <p:sldId id="443" r:id="rId7"/>
    <p:sldId id="470" r:id="rId8"/>
    <p:sldId id="471" r:id="rId9"/>
    <p:sldId id="472" r:id="rId10"/>
    <p:sldId id="473" r:id="rId11"/>
    <p:sldId id="474" r:id="rId12"/>
    <p:sldId id="476" r:id="rId13"/>
    <p:sldId id="477" r:id="rId14"/>
    <p:sldId id="478" r:id="rId15"/>
    <p:sldId id="479" r:id="rId16"/>
    <p:sldId id="480" r:id="rId17"/>
    <p:sldId id="368" r:id="rId18"/>
    <p:sldId id="481" r:id="rId19"/>
    <p:sldId id="482" r:id="rId20"/>
    <p:sldId id="483" r:id="rId21"/>
    <p:sldId id="484" r:id="rId22"/>
    <p:sldId id="485" r:id="rId23"/>
    <p:sldId id="432" r:id="rId24"/>
    <p:sldId id="468" r:id="rId25"/>
    <p:sldId id="452" r:id="rId26"/>
    <p:sldId id="455" r:id="rId27"/>
    <p:sldId id="453" r:id="rId28"/>
    <p:sldId id="454" r:id="rId29"/>
    <p:sldId id="457" r:id="rId30"/>
    <p:sldId id="444" r:id="rId31"/>
    <p:sldId id="417" r:id="rId32"/>
    <p:sldId id="458" r:id="rId33"/>
    <p:sldId id="475" r:id="rId34"/>
    <p:sldId id="421" r:id="rId35"/>
    <p:sldId id="461" r:id="rId36"/>
    <p:sldId id="466" r:id="rId37"/>
    <p:sldId id="318" r:id="rId38"/>
    <p:sldId id="278" r:id="rId39"/>
    <p:sldId id="303" r:id="rId40"/>
    <p:sldId id="486" r:id="rId41"/>
    <p:sldId id="515" r:id="rId42"/>
    <p:sldId id="488" r:id="rId43"/>
    <p:sldId id="507" r:id="rId44"/>
    <p:sldId id="493" r:id="rId45"/>
    <p:sldId id="509" r:id="rId46"/>
    <p:sldId id="508" r:id="rId47"/>
    <p:sldId id="510" r:id="rId48"/>
    <p:sldId id="511" r:id="rId49"/>
    <p:sldId id="519" r:id="rId50"/>
    <p:sldId id="498" r:id="rId51"/>
    <p:sldId id="490" r:id="rId52"/>
    <p:sldId id="516" r:id="rId53"/>
    <p:sldId id="520" r:id="rId54"/>
    <p:sldId id="517" r:id="rId55"/>
    <p:sldId id="518" r:id="rId56"/>
    <p:sldId id="521" r:id="rId57"/>
    <p:sldId id="522" r:id="rId58"/>
    <p:sldId id="491" r:id="rId59"/>
    <p:sldId id="505" r:id="rId60"/>
    <p:sldId id="501" r:id="rId61"/>
    <p:sldId id="492" r:id="rId62"/>
    <p:sldId id="524" r:id="rId63"/>
  </p:sldIdLst>
  <p:sldSz cx="9144000" cy="6858000" type="screen4x3"/>
  <p:notesSz cx="7315200" cy="96012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ffington, Elizabeth J [ENT]" initials="BEJ[" lastIdx="101" clrIdx="0">
    <p:extLst>
      <p:ext uri="{19B8F6BF-5375-455C-9EA6-DF929625EA0E}">
        <p15:presenceInfo xmlns:p15="http://schemas.microsoft.com/office/powerpoint/2012/main" userId="S-1-5-21-1659004503-1450960922-1606980848-203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7488" autoAdjust="0"/>
  </p:normalViewPr>
  <p:slideViewPr>
    <p:cSldViewPr snapToGrid="0" showGuides="1">
      <p:cViewPr varScale="1">
        <p:scale>
          <a:sx n="42" d="100"/>
          <a:sy n="42" d="100"/>
        </p:scale>
        <p:origin x="1740" y="48"/>
      </p:cViewPr>
      <p:guideLst>
        <p:guide orient="horz" pos="2232"/>
        <p:guide pos="2856"/>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49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228C68F-F1EB-48A3-850E-DEF47A6BFCE7}" type="datetimeFigureOut">
              <a:rPr lang="en-US" smtClean="0"/>
              <a:t>11/14/2023</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2E6165B-4555-405C-BD41-226E33B3735C}" type="slidenum">
              <a:rPr lang="en-US" smtClean="0"/>
              <a:t>‹#›</a:t>
            </a:fld>
            <a:endParaRPr lang="en-US" dirty="0"/>
          </a:p>
        </p:txBody>
      </p:sp>
    </p:spTree>
    <p:extLst>
      <p:ext uri="{BB962C8B-B14F-4D97-AF65-F5344CB8AC3E}">
        <p14:creationId xmlns:p14="http://schemas.microsoft.com/office/powerpoint/2010/main" val="306051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04EA5FB-5BBC-4E59-BC06-9A72F1B7D0F4}" type="datetimeFigureOut">
              <a:rPr lang="en-US" smtClean="0"/>
              <a:t>11/14/2023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AA5EB5-993A-4349-85DB-FB76D6C26C53}" type="slidenum">
              <a:rPr lang="en-US" smtClean="0"/>
              <a:t>‹#›</a:t>
            </a:fld>
            <a:endParaRPr lang="en-US" dirty="0"/>
          </a:p>
        </p:txBody>
      </p:sp>
    </p:spTree>
    <p:extLst>
      <p:ext uri="{BB962C8B-B14F-4D97-AF65-F5344CB8AC3E}">
        <p14:creationId xmlns:p14="http://schemas.microsoft.com/office/powerpoint/2010/main" val="305299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tell you what to expect from your employer</a:t>
            </a:r>
            <a:r>
              <a:rPr lang="en-US" baseline="0" dirty="0"/>
              <a:t> and discuss steps to protect you from exposure to pesticides and their residues at your work site. </a:t>
            </a: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a:t>
            </a:fld>
            <a:endParaRPr lang="en-US" dirty="0"/>
          </a:p>
        </p:txBody>
      </p:sp>
    </p:spTree>
    <p:extLst>
      <p:ext uri="{BB962C8B-B14F-4D97-AF65-F5344CB8AC3E}">
        <p14:creationId xmlns:p14="http://schemas.microsoft.com/office/powerpoint/2010/main" val="1456861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find pesticides in the air as dust</a:t>
            </a:r>
            <a:r>
              <a:rPr lang="en-US" baseline="0" dirty="0"/>
              <a:t> or </a:t>
            </a:r>
            <a:r>
              <a:rPr lang="en-US" dirty="0"/>
              <a:t>vapors, or </a:t>
            </a:r>
            <a:r>
              <a:rPr lang="en-US" baseline="0" dirty="0"/>
              <a:t>when a nearby pesticide application spreads beyond the application site. This is called drift. If you are working in a field where someone is applying a pesticide or if a pesticide from a nearby application is drifting into your work area, leave the area and tell your supervisor immediately.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4.e.</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10</a:t>
            </a:fld>
            <a:endParaRPr lang="en-US" dirty="0"/>
          </a:p>
        </p:txBody>
      </p:sp>
    </p:spTree>
    <p:extLst>
      <p:ext uri="{BB962C8B-B14F-4D97-AF65-F5344CB8AC3E}">
        <p14:creationId xmlns:p14="http://schemas.microsoft.com/office/powerpoint/2010/main" val="102809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Pesticide</a:t>
            </a:r>
            <a:r>
              <a:rPr lang="en-US" sz="1200" baseline="0" dirty="0"/>
              <a:t>s </a:t>
            </a:r>
            <a:r>
              <a:rPr lang="en-US" sz="1200" dirty="0"/>
              <a:t>may also be found in irrigation water as</a:t>
            </a:r>
            <a:r>
              <a:rPr lang="en-US" sz="1200" baseline="0" dirty="0"/>
              <a:t> a result of pesticide runoff or chemigation. </a:t>
            </a:r>
            <a:r>
              <a:rPr lang="en-US" sz="1200" b="0" dirty="0"/>
              <a:t>Chemigation</a:t>
            </a:r>
            <a:r>
              <a:rPr lang="en-US" sz="1200" dirty="0"/>
              <a:t> is the use of irrigation water to apply pesticides to soils and crops</a:t>
            </a:r>
            <a:r>
              <a:rPr lang="en-US" sz="1200"/>
              <a:t>. Because </a:t>
            </a:r>
            <a:r>
              <a:rPr lang="en-US" sz="1200" dirty="0"/>
              <a:t>of this, you should never use irrigation water for drinking or washing.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4.f.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11</a:t>
            </a:fld>
            <a:endParaRPr lang="en-US" dirty="0"/>
          </a:p>
        </p:txBody>
      </p:sp>
    </p:spTree>
    <p:extLst>
      <p:ext uri="{BB962C8B-B14F-4D97-AF65-F5344CB8AC3E}">
        <p14:creationId xmlns:p14="http://schemas.microsoft.com/office/powerpoint/2010/main" val="261749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Pesticides can enter your body through your mouth, nose, eyes,</a:t>
            </a:r>
            <a:r>
              <a:rPr lang="en-US" sz="1300" baseline="0" dirty="0"/>
              <a:t> and </a:t>
            </a:r>
            <a:r>
              <a:rPr lang="en-US" sz="1300" dirty="0"/>
              <a:t>skin.</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6.</a:t>
            </a:r>
          </a:p>
          <a:p>
            <a:endParaRPr lang="en-US" sz="1300" dirty="0"/>
          </a:p>
          <a:p>
            <a:endParaRPr lang="en-US" dirty="0"/>
          </a:p>
        </p:txBody>
      </p:sp>
      <p:sp>
        <p:nvSpPr>
          <p:cNvPr id="4" name="Slide Number Placeholder 3"/>
          <p:cNvSpPr>
            <a:spLocks noGrp="1"/>
          </p:cNvSpPr>
          <p:nvPr>
            <p:ph type="sldNum" sz="quarter" idx="10"/>
          </p:nvPr>
        </p:nvSpPr>
        <p:spPr/>
        <p:txBody>
          <a:bodyPr/>
          <a:lstStyle/>
          <a:p>
            <a:fld id="{13A43B81-3EEF-4D4D-BD7D-B4D3AC7939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7751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of the reported cases of agricultural pesticide exposure involved skin exposure. </a:t>
            </a:r>
            <a:r>
              <a:rPr lang="en-US" sz="1300" dirty="0"/>
              <a:t>This happens when your skin comes in direct contact with</a:t>
            </a:r>
            <a:r>
              <a:rPr lang="en-US" sz="1300" baseline="0" dirty="0"/>
              <a:t> treated plants, soil, irrigation water, farming equipment, dirty hands, and dirty work clothing. </a:t>
            </a:r>
            <a:r>
              <a:rPr lang="en-US" sz="1300" dirty="0"/>
              <a:t>This could appear as a rash or redness, blisters, and other skin irritations. Some types of pesticides readily penetrate the skin and get into the body. </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6.</a:t>
            </a:r>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13</a:t>
            </a:fld>
            <a:endParaRPr lang="en-US" dirty="0"/>
          </a:p>
        </p:txBody>
      </p:sp>
    </p:spTree>
    <p:extLst>
      <p:ext uri="{BB962C8B-B14F-4D97-AF65-F5344CB8AC3E}">
        <p14:creationId xmlns:p14="http://schemas.microsoft.com/office/powerpoint/2010/main" val="330453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Pesticides can get into</a:t>
            </a:r>
            <a:r>
              <a:rPr lang="en-US" sz="1300" baseline="0" dirty="0"/>
              <a:t> your eyes from </a:t>
            </a:r>
            <a:r>
              <a:rPr lang="en-US" sz="1300" dirty="0"/>
              <a:t>pesticide drift or pesticide-contaminated dust and plant material. You may inadvertently get pesticides in your eyes if you</a:t>
            </a:r>
            <a:r>
              <a:rPr lang="en-US" sz="1300" baseline="0" dirty="0"/>
              <a:t> </a:t>
            </a:r>
            <a:r>
              <a:rPr lang="en-US" sz="1300" dirty="0"/>
              <a:t>rub your eyes with unwashed hands. </a:t>
            </a:r>
          </a:p>
          <a:p>
            <a:pPr defTabSz="966612">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6.</a:t>
            </a:r>
          </a:p>
          <a:p>
            <a:pPr defTabSz="966612">
              <a:defRPr/>
            </a:pPr>
            <a:endParaRPr lang="en-US" sz="1300" dirty="0"/>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14</a:t>
            </a:fld>
            <a:endParaRPr lang="en-US" dirty="0"/>
          </a:p>
        </p:txBody>
      </p:sp>
    </p:spTree>
    <p:extLst>
      <p:ext uri="{BB962C8B-B14F-4D97-AF65-F5344CB8AC3E}">
        <p14:creationId xmlns:p14="http://schemas.microsoft.com/office/powerpoint/2010/main" val="283757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Another way you can come in contact with pesticides is by breathing them in through your nose. You can inhale vapor or dust from pesticide drift or by entering treated areas.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t>
            </a:r>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15</a:t>
            </a:fld>
            <a:endParaRPr lang="en-US" dirty="0"/>
          </a:p>
        </p:txBody>
      </p:sp>
    </p:spTree>
    <p:extLst>
      <p:ext uri="{BB962C8B-B14F-4D97-AF65-F5344CB8AC3E}">
        <p14:creationId xmlns:p14="http://schemas.microsoft.com/office/powerpoint/2010/main" val="326139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You can transfer pesticide residues from your hands to</a:t>
            </a:r>
            <a:r>
              <a:rPr lang="en-US" altLang="en-US" baseline="0" dirty="0"/>
              <a:t> your </a:t>
            </a:r>
            <a:r>
              <a:rPr lang="en-US" altLang="en-US" dirty="0"/>
              <a:t>mouth if you drink, smoke, eat, chew tobacco</a:t>
            </a:r>
            <a:r>
              <a:rPr lang="en-US" altLang="en-US" baseline="0" dirty="0"/>
              <a:t> </a:t>
            </a:r>
            <a:r>
              <a:rPr lang="en-US" altLang="en-US" dirty="0"/>
              <a:t>or chew gum without first washing your hands. Pesticide residues that remain on treated plants can contaminate food, drinks, or cigarettes brought into the field or greenhouse. Do not eat produce taken from recently sprayed areas and eat</a:t>
            </a:r>
            <a:r>
              <a:rPr lang="en-US" altLang="en-US" baseline="0" dirty="0"/>
              <a:t> them without washing them first. Also, do not eat or drink from any container used for pesticides, </a:t>
            </a:r>
            <a:r>
              <a:rPr lang="en-US" altLang="en-US" dirty="0"/>
              <a:t> even if it has been washed, and do not drink irrigation water. </a:t>
            </a:r>
            <a:endParaRPr lang="en-US" sz="13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6.</a:t>
            </a:r>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16</a:t>
            </a:fld>
            <a:endParaRPr lang="en-US" dirty="0"/>
          </a:p>
        </p:txBody>
      </p:sp>
    </p:spTree>
    <p:extLst>
      <p:ext uri="{BB962C8B-B14F-4D97-AF65-F5344CB8AC3E}">
        <p14:creationId xmlns:p14="http://schemas.microsoft.com/office/powerpoint/2010/main" val="1738122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a:solidFill>
                  <a:schemeClr val="tx1"/>
                </a:solidFill>
                <a:latin typeface="Arial" panose="020B0604020202020204" pitchFamily="34" charset="0"/>
                <a:ea typeface="ＭＳ Ｐゴシック" panose="020B0600070205080204" pitchFamily="34" charset="-128"/>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3D04956-E5F8-4330-BC3C-59B903CCFD2D}" type="slidenum">
              <a:rPr lang="en-US" altLang="en-US"/>
              <a:pPr eaLnBrk="1" hangingPunct="1"/>
              <a:t>17</a:t>
            </a:fld>
            <a:endParaRPr lang="en-US" altLang="en-US" dirty="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US" sz="1300" baseline="0" dirty="0"/>
              <a:t>Some people may be harmed by exposure to pesticides more than others. </a:t>
            </a:r>
            <a:r>
              <a:rPr lang="en-US" sz="1300" dirty="0"/>
              <a:t>Exposure to some types of pesticides may be immediate or the illness or injury may appear at some later time. These illnesses or injuries can be serious and could result in lost work time and/or require medical treatment. </a:t>
            </a:r>
          </a:p>
          <a:p>
            <a:pPr marL="285750" indent="-285750">
              <a:buFont typeface="Arial" panose="020B0604020202020204" pitchFamily="34" charset="0"/>
              <a:buChar char="•"/>
            </a:pPr>
            <a:r>
              <a:rPr lang="en-US" sz="1300" dirty="0"/>
              <a:t>Acute effects</a:t>
            </a:r>
            <a:r>
              <a:rPr lang="en-US" sz="1300" baseline="0" dirty="0"/>
              <a:t> happen quickly during or after exposure.</a:t>
            </a:r>
            <a:endParaRPr lang="en-US" sz="1300" dirty="0"/>
          </a:p>
          <a:p>
            <a:pPr marL="285750" indent="-285750">
              <a:buFont typeface="Arial" panose="020B0604020202020204" pitchFamily="34" charset="0"/>
              <a:buChar char="•"/>
            </a:pPr>
            <a:r>
              <a:rPr lang="en-US" sz="1300" dirty="0"/>
              <a:t>Delayed effects may take time to develop after</a:t>
            </a:r>
            <a:r>
              <a:rPr lang="en-US" sz="1300" baseline="0" dirty="0"/>
              <a:t> an exposure. </a:t>
            </a:r>
          </a:p>
          <a:p>
            <a:pPr marL="285750" indent="-285750">
              <a:buFont typeface="Arial" panose="020B0604020202020204" pitchFamily="34" charset="0"/>
              <a:buChar char="•"/>
            </a:pPr>
            <a:r>
              <a:rPr lang="en-US" sz="1300" baseline="0" dirty="0"/>
              <a:t>Chronic effects are the result of exposures over a long period of time, perhaps as long as 10 or 20 years. </a:t>
            </a:r>
            <a:r>
              <a:rPr lang="en-US" sz="1200" kern="1200" dirty="0">
                <a:solidFill>
                  <a:schemeClr val="tx1"/>
                </a:solidFill>
                <a:effectLst/>
                <a:latin typeface="+mn-lt"/>
                <a:ea typeface="+mn-ea"/>
                <a:cs typeface="+mn-cs"/>
              </a:rPr>
              <a:t>These exposures can be in very small amounts that are taken in by the body, and add up over the years. </a:t>
            </a:r>
            <a:endParaRPr lang="en-US" sz="13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Sensitization</a:t>
            </a:r>
            <a:r>
              <a:rPr lang="en-US" sz="1300" baseline="0" dirty="0"/>
              <a:t> is </a:t>
            </a:r>
            <a:r>
              <a:rPr lang="en-US" sz="1300" dirty="0"/>
              <a:t>the gradual development of an allergic reaction to pesticides once your body reaches a certain level of exposure.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5.a., 5.b., 5.c., 5.d.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52028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Acute</a:t>
            </a:r>
            <a:r>
              <a:rPr lang="en-US" baseline="0" dirty="0"/>
              <a:t> pesticide injury may include symptoms such as skin rashes, blisters, skin irritation, eye, nose, and throat pain, headaches, sweating, chest pain, difficulty breathing, vomiting or loss of consciousness. This can be serious, requiring medical treatment, absence from work, and even death. </a:t>
            </a:r>
          </a:p>
          <a:p>
            <a:pPr defTabSz="966612">
              <a:defRPr/>
            </a:pPr>
            <a:endParaRPr 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7.</a:t>
            </a:r>
          </a:p>
          <a:p>
            <a:pPr defTabSz="966612">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18</a:t>
            </a:fld>
            <a:endParaRPr lang="en-US" dirty="0"/>
          </a:p>
        </p:txBody>
      </p:sp>
    </p:spTree>
    <p:extLst>
      <p:ext uri="{BB962C8B-B14F-4D97-AF65-F5344CB8AC3E}">
        <p14:creationId xmlns:p14="http://schemas.microsoft.com/office/powerpoint/2010/main" val="373768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Severe poisoning can result in chest pain, breathing difficulties, excessive salivation or drooling, very small pupils, lack of muscle control, convulsions, and unconsciousness. If you are exposed to certain fumigant gases, poisoning symptoms may also include irrational behavior and elevated body temperature.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7.</a:t>
            </a:r>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19</a:t>
            </a:fld>
            <a:endParaRPr lang="en-US" dirty="0"/>
          </a:p>
        </p:txBody>
      </p:sp>
    </p:spTree>
    <p:extLst>
      <p:ext uri="{BB962C8B-B14F-4D97-AF65-F5344CB8AC3E}">
        <p14:creationId xmlns:p14="http://schemas.microsoft.com/office/powerpoint/2010/main" val="232306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Document the EPA approval number (</a:t>
            </a:r>
            <a:r>
              <a:rPr lang="en-US" sz="1200" b="1" kern="1200" dirty="0">
                <a:solidFill>
                  <a:schemeClr val="tx1"/>
                </a:solidFill>
                <a:effectLst/>
                <a:latin typeface="+mn-lt"/>
                <a:ea typeface="+mn-ea"/>
                <a:cs typeface="+mn-cs"/>
              </a:rPr>
              <a:t>EPA Worker and Handler PST 00022</a:t>
            </a:r>
            <a:r>
              <a:rPr lang="en-US" sz="1200" kern="1200" dirty="0">
                <a:solidFill>
                  <a:schemeClr val="tx1"/>
                </a:solidFill>
                <a:effectLst/>
                <a:latin typeface="+mn-lt"/>
                <a:ea typeface="+mn-ea"/>
                <a:cs typeface="+mn-cs"/>
              </a:rPr>
              <a:t>) </a:t>
            </a:r>
            <a:r>
              <a:rPr lang="en-US" baseline="0" dirty="0"/>
              <a:t>in your training records when using this presentation. </a:t>
            </a: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a:t>
            </a:fld>
            <a:endParaRPr lang="en-US" dirty="0"/>
          </a:p>
        </p:txBody>
      </p:sp>
    </p:spTree>
    <p:extLst>
      <p:ext uri="{BB962C8B-B14F-4D97-AF65-F5344CB8AC3E}">
        <p14:creationId xmlns:p14="http://schemas.microsoft.com/office/powerpoint/2010/main" val="93241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Long-term health effects associated with exposure to certain pesticides may include:</a:t>
            </a:r>
          </a:p>
          <a:p>
            <a:pPr marL="181240" indent="-181240">
              <a:buFont typeface="Arial" panose="020B0604020202020204" pitchFamily="34" charset="0"/>
              <a:buChar char="•"/>
            </a:pPr>
            <a:r>
              <a:rPr lang="en-US" sz="1200" dirty="0"/>
              <a:t>cancer</a:t>
            </a:r>
          </a:p>
          <a:p>
            <a:pPr marL="181240" indent="-181240">
              <a:buFont typeface="Arial" panose="020B0604020202020204" pitchFamily="34" charset="0"/>
              <a:buChar char="•"/>
            </a:pPr>
            <a:r>
              <a:rPr lang="en-US" sz="1200" dirty="0"/>
              <a:t>inability to become pregnant</a:t>
            </a:r>
          </a:p>
          <a:p>
            <a:pPr marL="181240" indent="-181240">
              <a:buFont typeface="Arial" panose="020B0604020202020204" pitchFamily="34" charset="0"/>
              <a:buChar char="•"/>
            </a:pPr>
            <a:r>
              <a:rPr lang="en-US" sz="1200" dirty="0"/>
              <a:t>miscarriage</a:t>
            </a:r>
          </a:p>
          <a:p>
            <a:pPr marL="181240" indent="-181240">
              <a:buFont typeface="Arial" panose="020B0604020202020204" pitchFamily="34" charset="0"/>
              <a:buChar char="•"/>
            </a:pPr>
            <a:r>
              <a:rPr lang="en-US" sz="1200" dirty="0"/>
              <a:t>birth defects</a:t>
            </a:r>
          </a:p>
          <a:p>
            <a:pPr marL="181240" indent="-181240">
              <a:buFont typeface="Arial" panose="020B0604020202020204" pitchFamily="34" charset="0"/>
              <a:buChar char="•"/>
            </a:pPr>
            <a:r>
              <a:rPr lang="en-US" sz="1200" dirty="0"/>
              <a:t>nervous system disorders</a:t>
            </a:r>
          </a:p>
          <a:p>
            <a:pPr marL="181240" indent="-181240">
              <a:buFont typeface="Arial" panose="020B0604020202020204" pitchFamily="34" charset="0"/>
              <a:buChar char="•"/>
            </a:pPr>
            <a:r>
              <a:rPr lang="en-US" sz="1200" dirty="0"/>
              <a:t>damage to organs, such as the lungs or liver, and</a:t>
            </a:r>
          </a:p>
          <a:p>
            <a:pPr marL="181240" indent="-181240">
              <a:buFont typeface="Arial" panose="020B0604020202020204" pitchFamily="34" charset="0"/>
              <a:buChar char="•"/>
            </a:pPr>
            <a:r>
              <a:rPr lang="en-US" sz="1200" dirty="0"/>
              <a:t>damage to the immune system</a:t>
            </a:r>
          </a:p>
          <a:p>
            <a:pPr marL="181240" indent="-181240">
              <a:buFont typeface="Arial" panose="020B0604020202020204" pitchFamily="34" charset="0"/>
              <a:buChar cha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a:t>
            </a:r>
          </a:p>
          <a:p>
            <a:pPr defTabSz="966612">
              <a:defRPr/>
            </a:pPr>
            <a:endParaRPr lang="en-US" altLang="en-US" dirty="0"/>
          </a:p>
          <a:p>
            <a:pPr defTabSz="966612">
              <a:defRPr/>
            </a:pPr>
            <a:endParaRPr lang="en-US" alt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20</a:t>
            </a:fld>
            <a:endParaRPr lang="en-US" dirty="0"/>
          </a:p>
        </p:txBody>
      </p:sp>
    </p:spTree>
    <p:extLst>
      <p:ext uri="{BB962C8B-B14F-4D97-AF65-F5344CB8AC3E}">
        <p14:creationId xmlns:p14="http://schemas.microsoft.com/office/powerpoint/2010/main" val="409610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There are hazards to children and pregnant women from pesticide exposure. </a:t>
            </a:r>
            <a:r>
              <a:rPr lang="en-US" sz="1200" b="0" i="0" u="none" strike="noStrike" kern="1200" baseline="0" dirty="0">
                <a:solidFill>
                  <a:schemeClr val="tx1"/>
                </a:solidFill>
                <a:latin typeface="+mn-lt"/>
                <a:ea typeface="+mn-ea"/>
                <a:cs typeface="+mn-cs"/>
              </a:rPr>
              <a:t>Pesticide exposure can be hazardous for pregnant women and may result in miscarriage or cause harm to their unborn child. Children are often more susceptible to the effects of pesticides as their bodies and internal organs are still developing and may be negatively impacted by exposure. </a:t>
            </a:r>
            <a:r>
              <a:rPr lang="en-US" sz="1300" dirty="0"/>
              <a:t>Keep all non-working</a:t>
            </a:r>
            <a:r>
              <a:rPr lang="en-US" sz="1300" baseline="0" dirty="0"/>
              <a:t> family members and children away from areas where they may risk exposure to pesticides and pesticide residues. </a:t>
            </a:r>
          </a:p>
          <a:p>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20., 21.</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21</a:t>
            </a:fld>
            <a:endParaRPr lang="en-US" dirty="0"/>
          </a:p>
        </p:txBody>
      </p:sp>
    </p:spTree>
    <p:extLst>
      <p:ext uri="{BB962C8B-B14F-4D97-AF65-F5344CB8AC3E}">
        <p14:creationId xmlns:p14="http://schemas.microsoft.com/office/powerpoint/2010/main" val="20902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Since pesticide residues are usually invisible, it is often difficult for you to avoid contact. Therefore, you should take steps to protect yourself from exposure to these residues. The first step to preventing pesticide exposure is understanding who is allowed to enter the area during the application, during the Restricted Entry Interval (REI), and after the REI expires. The REI is the amount of time that must pass after a pesticide application before it is safe for workers to enter the area without the required PPE and additional protections. The warning sign should not be posted and oral warnings must have elapsed for a worker to enter the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During application - </a:t>
            </a:r>
            <a:r>
              <a:rPr lang="en-US" dirty="0"/>
              <a:t>Only appropriately trained and equipped handlers can enter and work in areas during a pesticide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During the REI – Only appropriately-trained and equipped handlers and early-entry workers are allowed in the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After REI expires, - All WPS-trained employees are allowed into the “treated area,” which is the term used to describe an area that was treated with a pesticide within the previous 30 days.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22</a:t>
            </a:fld>
            <a:endParaRPr lang="en-US" dirty="0"/>
          </a:p>
        </p:txBody>
      </p:sp>
    </p:spTree>
    <p:extLst>
      <p:ext uri="{BB962C8B-B14F-4D97-AF65-F5344CB8AC3E}">
        <p14:creationId xmlns:p14="http://schemas.microsoft.com/office/powerpoint/2010/main" val="127329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In some instances, your employer may ask you to work in a treated area before the expiration of an REI. This is called early-entry work. To do early-entry work, you must be at least 18 years old, your employer must give you additional instructions and information about the hazards of the pesticide that was applied, and the task you’re being asked to do. You would also be provided with personal protective equipment, and instructions on how to use and remove it properly.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19.a., 19.b.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DAA5EB5-993A-4349-85DB-FB76D6C26C53}" type="slidenum">
              <a:rPr lang="en-US" smtClean="0"/>
              <a:t>23</a:t>
            </a:fld>
            <a:endParaRPr lang="en-US" dirty="0"/>
          </a:p>
        </p:txBody>
      </p:sp>
    </p:spTree>
    <p:extLst>
      <p:ext uri="{BB962C8B-B14F-4D97-AF65-F5344CB8AC3E}">
        <p14:creationId xmlns:p14="http://schemas.microsoft.com/office/powerpoint/2010/main" val="300132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employer must provide you with information about the pesticides you may come in contact with while working on the establishment. This information, and related pesticide information which we will talk about next, are located at a central location on the establishment. </a:t>
            </a:r>
            <a:r>
              <a:rPr lang="en-US" sz="1200" baseline="0" dirty="0">
                <a:latin typeface="+mn-lt"/>
              </a:rPr>
              <a:t>This is an area at the worksite that you can visit on a regular basis and that is accessible at all times during your normal work hours. </a:t>
            </a:r>
            <a:r>
              <a:rPr lang="en-US" sz="1200" kern="1200" dirty="0">
                <a:solidFill>
                  <a:schemeClr val="tx1"/>
                </a:solidFill>
                <a:effectLst/>
                <a:latin typeface="+mn-lt"/>
                <a:ea typeface="+mn-ea"/>
                <a:cs typeface="+mn-cs"/>
              </a:rPr>
              <a:t>Your employer must tell you where that central location is, and you must have access to it so you can refer to the information on it.</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400" dirty="0">
              <a:latin typeface="Arial" charset="0"/>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1.b.</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24</a:t>
            </a:fld>
            <a:endParaRPr lang="en-US" dirty="0"/>
          </a:p>
        </p:txBody>
      </p:sp>
    </p:spTree>
    <p:extLst>
      <p:ext uri="{BB962C8B-B14F-4D97-AF65-F5344CB8AC3E}">
        <p14:creationId xmlns:p14="http://schemas.microsoft.com/office/powerpoint/2010/main" val="326209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dirty="0">
                <a:latin typeface="+mn-lt"/>
              </a:rPr>
              <a:t>Your employer will provide </a:t>
            </a:r>
            <a:r>
              <a:rPr lang="en-US" sz="1200" baseline="0" dirty="0">
                <a:latin typeface="+mn-lt"/>
              </a:rPr>
              <a:t>information about pesticide safety, emergency contact, pesticide regulatory agency contacts, and pesticide applications at the central location.</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1.b., 17.c.</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25</a:t>
            </a:fld>
            <a:endParaRPr lang="en-US" dirty="0"/>
          </a:p>
        </p:txBody>
      </p:sp>
    </p:spTree>
    <p:extLst>
      <p:ext uri="{BB962C8B-B14F-4D97-AF65-F5344CB8AC3E}">
        <p14:creationId xmlns:p14="http://schemas.microsoft.com/office/powerpoint/2010/main" val="299842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ea typeface="ＭＳ Ｐゴシック" pitchFamily="84" charset="-128"/>
              </a:rPr>
              <a:t>Also at the central location, your employer will provide basic pesticide safety information on</a:t>
            </a:r>
            <a:r>
              <a:rPr lang="en-US" sz="1200" baseline="0" dirty="0">
                <a:latin typeface="+mn-lt"/>
                <a:ea typeface="ＭＳ Ｐゴシック" pitchFamily="84" charset="-128"/>
              </a:rPr>
              <a:t> ways to reduce your exposure to pesticides and pesticide residues, as well as the name, phone number, and address of the nearest medical facility in case of a medical emergency. Contact information for the local pesticide regulatory agency will also be listed. In Iowa, the local regulatory agency is the Iowa Department of Agriculture and Land Stewardship.</a:t>
            </a:r>
          </a:p>
          <a:p>
            <a:pPr defTabSz="966612">
              <a:defRPr/>
            </a:pPr>
            <a:endParaRPr lang="en-US" sz="1200" baseline="0" dirty="0">
              <a:latin typeface="+mn-lt"/>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1.b.</a:t>
            </a:r>
          </a:p>
          <a:p>
            <a:pPr defTabSz="966612">
              <a:defRPr/>
            </a:pPr>
            <a:endParaRPr lang="en-US" sz="1200" dirty="0">
              <a:latin typeface="+mn-lt"/>
            </a:endParaRPr>
          </a:p>
        </p:txBody>
      </p:sp>
      <p:sp>
        <p:nvSpPr>
          <p:cNvPr id="4" name="Slide Number Placeholder 3"/>
          <p:cNvSpPr>
            <a:spLocks noGrp="1"/>
          </p:cNvSpPr>
          <p:nvPr>
            <p:ph type="sldNum" sz="quarter" idx="10"/>
          </p:nvPr>
        </p:nvSpPr>
        <p:spPr/>
        <p:txBody>
          <a:bodyPr/>
          <a:lstStyle/>
          <a:p>
            <a:fld id="{ADAA5EB5-993A-4349-85DB-FB76D6C26C53}" type="slidenum">
              <a:rPr lang="en-US" smtClean="0"/>
              <a:t>26</a:t>
            </a:fld>
            <a:endParaRPr lang="en-US" dirty="0"/>
          </a:p>
        </p:txBody>
      </p:sp>
    </p:spTree>
    <p:extLst>
      <p:ext uri="{BB962C8B-B14F-4D97-AF65-F5344CB8AC3E}">
        <p14:creationId xmlns:p14="http://schemas.microsoft.com/office/powerpoint/2010/main" val="4013425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400" dirty="0">
                <a:latin typeface="+mn-lt"/>
              </a:rPr>
              <a:t>At the central location, your employer will provide written information</a:t>
            </a:r>
            <a:r>
              <a:rPr lang="en-US" sz="1400" baseline="0" dirty="0">
                <a:latin typeface="+mn-lt"/>
              </a:rPr>
              <a:t> on pesticides that have been applied at your worksite. </a:t>
            </a:r>
            <a:r>
              <a:rPr lang="en-US" sz="1400" baseline="0" dirty="0"/>
              <a:t>This includes </a:t>
            </a:r>
            <a:r>
              <a:rPr lang="en-US" sz="1300" dirty="0">
                <a:latin typeface="Arial" charset="0"/>
                <a:ea typeface="ＭＳ Ｐゴシック" pitchFamily="84" charset="-128"/>
              </a:rPr>
              <a:t>the length of the REI. </a:t>
            </a:r>
            <a:r>
              <a:rPr lang="en-US" sz="1400" baseline="0" dirty="0">
                <a:latin typeface="Arial" charset="0"/>
                <a:ea typeface="ＭＳ Ｐゴシック" pitchFamily="84" charset="-128"/>
              </a:rPr>
              <a:t>The length of an REI is not always the same, and varies with the pesticide that has been applied. </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400" baseline="0" dirty="0">
              <a:latin typeface="Arial" charset="0"/>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1.b.</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400" baseline="0" dirty="0">
              <a:latin typeface="Arial" charset="0"/>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27</a:t>
            </a:fld>
            <a:endParaRPr lang="en-US" dirty="0"/>
          </a:p>
        </p:txBody>
      </p:sp>
    </p:spTree>
    <p:extLst>
      <p:ext uri="{BB962C8B-B14F-4D97-AF65-F5344CB8AC3E}">
        <p14:creationId xmlns:p14="http://schemas.microsoft.com/office/powerpoint/2010/main" val="38375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dirty="0">
                <a:latin typeface="+mn-lt"/>
              </a:rPr>
              <a:t>Your employer will also</a:t>
            </a:r>
            <a:r>
              <a:rPr lang="en-US" sz="1400" baseline="0" dirty="0">
                <a:latin typeface="+mn-lt"/>
              </a:rPr>
              <a:t> display Safety Data Sheets, often abbreviated as SDS, at the central location </a:t>
            </a:r>
            <a:r>
              <a:rPr lang="en-US" sz="1400" dirty="0">
                <a:latin typeface="+mn-lt"/>
              </a:rPr>
              <a:t>for all pesticides used at the work site that you may come in contact with. </a:t>
            </a:r>
            <a:r>
              <a:rPr lang="en-US" sz="1400" baseline="0" dirty="0"/>
              <a:t>Safety Data Sheets provide information about the hazards of the pesticides that are used where you work, including details of emergency medical treatment and other information.</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1.b., 16., 17.a., 17.b., 17.c.</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DAA5EB5-993A-4349-85DB-FB76D6C26C53}" type="slidenum">
              <a:rPr lang="en-US" smtClean="0"/>
              <a:t>28</a:t>
            </a:fld>
            <a:endParaRPr lang="en-US" dirty="0"/>
          </a:p>
        </p:txBody>
      </p:sp>
    </p:spTree>
    <p:extLst>
      <p:ext uri="{BB962C8B-B14F-4D97-AF65-F5344CB8AC3E}">
        <p14:creationId xmlns:p14="http://schemas.microsoft.com/office/powerpoint/2010/main" val="2580162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latin typeface="Arial" charset="0"/>
                <a:ea typeface="ＭＳ Ｐゴシック" pitchFamily="84" charset="-128"/>
              </a:rPr>
              <a:t>After a pesticide has been applied, all information for that application is kept at your worksite for two years. You may request access to these records at any time. </a:t>
            </a:r>
            <a:r>
              <a:rPr lang="en-US" dirty="0"/>
              <a:t>You may designate a representative to request,</a:t>
            </a:r>
            <a:r>
              <a:rPr lang="en-US" baseline="0" dirty="0"/>
              <a:t> on your behalf, pesticide application and hazard information. </a:t>
            </a:r>
            <a:r>
              <a:rPr lang="en-US" i="0" dirty="0"/>
              <a:t>A designated representative </a:t>
            </a:r>
            <a:r>
              <a:rPr lang="en-US" dirty="0"/>
              <a:t>is a person</a:t>
            </a:r>
            <a:r>
              <a:rPr lang="en-US" baseline="0" dirty="0"/>
              <a:t>, chosen</a:t>
            </a:r>
            <a:r>
              <a:rPr lang="en-US" dirty="0"/>
              <a:t>, by a worker or handler, who</a:t>
            </a:r>
            <a:r>
              <a:rPr lang="en-US" baseline="0" dirty="0"/>
              <a:t> can </a:t>
            </a:r>
            <a:r>
              <a:rPr lang="en-US" dirty="0"/>
              <a:t>request and obtain a copy of the pesticide application and hazard information</a:t>
            </a:r>
            <a:r>
              <a:rPr lang="en-US" baseline="0" dirty="0"/>
              <a:t> on behalf of the worker or handler. </a:t>
            </a:r>
            <a:r>
              <a:rPr lang="en-US" sz="1300" dirty="0">
                <a:latin typeface="Arial" charset="0"/>
                <a:ea typeface="ＭＳ Ｐゴシック" pitchFamily="84" charset="-128"/>
              </a:rPr>
              <a:t>The </a:t>
            </a:r>
            <a:r>
              <a:rPr lang="en-US" sz="1200" kern="1200" dirty="0">
                <a:solidFill>
                  <a:schemeClr val="tx1"/>
                </a:solidFill>
                <a:effectLst/>
                <a:latin typeface="+mn-lt"/>
                <a:ea typeface="+mn-ea"/>
                <a:cs typeface="+mn-cs"/>
              </a:rPr>
              <a:t>designation of the representative and the request for information </a:t>
            </a:r>
            <a:r>
              <a:rPr lang="en-US" sz="1300" dirty="0">
                <a:latin typeface="Arial" charset="0"/>
                <a:ea typeface="ＭＳ Ｐゴシック" pitchFamily="84" charset="-128"/>
              </a:rPr>
              <a:t>must be made in writing.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Arial" charset="0"/>
              <a:ea typeface="ＭＳ Ｐゴシック"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1.g.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Arial" charset="0"/>
              <a:ea typeface="ＭＳ Ｐゴシック" pitchFamily="84" charset="-128"/>
            </a:endParaRPr>
          </a:p>
        </p:txBody>
      </p:sp>
      <p:sp>
        <p:nvSpPr>
          <p:cNvPr id="4" name="Slide Number Placeholder 3"/>
          <p:cNvSpPr>
            <a:spLocks noGrp="1"/>
          </p:cNvSpPr>
          <p:nvPr>
            <p:ph type="sldNum" sz="quarter" idx="10"/>
          </p:nvPr>
        </p:nvSpPr>
        <p:spPr/>
        <p:txBody>
          <a:bodyPr/>
          <a:lstStyle/>
          <a:p>
            <a:fld id="{ADAA5EB5-993A-4349-85DB-FB76D6C26C53}" type="slidenum">
              <a:rPr lang="en-US" smtClean="0"/>
              <a:t>29</a:t>
            </a:fld>
            <a:endParaRPr lang="en-US" dirty="0"/>
          </a:p>
        </p:txBody>
      </p:sp>
    </p:spTree>
    <p:extLst>
      <p:ext uri="{BB962C8B-B14F-4D97-AF65-F5344CB8AC3E}">
        <p14:creationId xmlns:p14="http://schemas.microsoft.com/office/powerpoint/2010/main" val="271112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a:solidFill>
                  <a:schemeClr val="tx1"/>
                </a:solidFill>
                <a:effectLst/>
                <a:latin typeface="+mn-lt"/>
                <a:ea typeface="+mn-ea"/>
                <a:cs typeface="+mn-cs"/>
              </a:rPr>
              <a:t>Tr</a:t>
            </a:r>
            <a:r>
              <a:rPr lang="en-US" sz="1200" kern="1200" dirty="0">
                <a:solidFill>
                  <a:schemeClr val="tx1"/>
                </a:solidFill>
                <a:effectLst/>
                <a:latin typeface="+mn-lt"/>
                <a:ea typeface="+mn-ea"/>
                <a:cs typeface="+mn-cs"/>
              </a:rPr>
              <a:t>ainers must provide the training as required by the revisions to the 2015 Worker Protection</a:t>
            </a:r>
            <a:r>
              <a:rPr lang="en-US" sz="1200" kern="1200" baseline="0" dirty="0">
                <a:solidFill>
                  <a:schemeClr val="tx1"/>
                </a:solidFill>
                <a:effectLst/>
                <a:latin typeface="+mn-lt"/>
                <a:ea typeface="+mn-ea"/>
                <a:cs typeface="+mn-cs"/>
              </a:rPr>
              <a:t> Standard </a:t>
            </a:r>
            <a:r>
              <a:rPr lang="en-US" sz="1200" kern="1200" dirty="0">
                <a:solidFill>
                  <a:schemeClr val="tx1"/>
                </a:solidFill>
                <a:effectLst/>
                <a:latin typeface="+mn-lt"/>
                <a:ea typeface="+mn-ea"/>
                <a:cs typeface="+mn-cs"/>
              </a:rPr>
              <a:t>rule. Trainers must adhere to the training administration requirements from the 2015 WPS.</a:t>
            </a:r>
            <a:r>
              <a:rPr lang="en-US" sz="1200" kern="1200" baseline="0" dirty="0">
                <a:solidFill>
                  <a:schemeClr val="tx1"/>
                </a:solidFill>
                <a:effectLst/>
                <a:latin typeface="+mn-lt"/>
                <a:ea typeface="+mn-ea"/>
                <a:cs typeface="+mn-cs"/>
              </a:rPr>
              <a:t> </a:t>
            </a:r>
            <a:endParaRPr lang="en-US" altLang="es-MX"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s-MX" sz="1100" b="0" noProof="0" dirty="0"/>
          </a:p>
        </p:txBody>
      </p:sp>
      <p:sp>
        <p:nvSpPr>
          <p:cNvPr id="4" name="Slide Number Placeholder 3"/>
          <p:cNvSpPr>
            <a:spLocks noGrp="1"/>
          </p:cNvSpPr>
          <p:nvPr>
            <p:ph type="sldNum" sz="quarter" idx="10"/>
          </p:nvPr>
        </p:nvSpPr>
        <p:spPr/>
        <p:txBody>
          <a:bodyPr/>
          <a:lstStyle/>
          <a:p>
            <a:fld id="{C17A8D3B-8073-F647-89F8-2555B1CABB06}" type="slidenum">
              <a:rPr lang="en-US" smtClean="0"/>
              <a:t>3</a:t>
            </a:fld>
            <a:endParaRPr lang="en-US" dirty="0"/>
          </a:p>
        </p:txBody>
      </p:sp>
    </p:spTree>
    <p:extLst>
      <p:ext uri="{BB962C8B-B14F-4D97-AF65-F5344CB8AC3E}">
        <p14:creationId xmlns:p14="http://schemas.microsoft.com/office/powerpoint/2010/main" val="732632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Your employer</a:t>
            </a:r>
            <a:r>
              <a:rPr lang="en-US" sz="1200" baseline="0" dirty="0">
                <a:latin typeface="+mn-lt"/>
              </a:rPr>
              <a:t> will tell you about pesticide applications and restrictions at your work site. This can be done orally in a language or manner that you can understand or by posting a warning sign at the application area. </a:t>
            </a:r>
            <a:r>
              <a:rPr lang="en-US" sz="1200" baseline="0" dirty="0"/>
              <a:t>When you see this sign, do NOT go into this area. The sign means that the area has been treated with pesticides. </a:t>
            </a:r>
            <a:r>
              <a:rPr lang="en-US" sz="1200" dirty="0"/>
              <a:t>After the REI has expired and all treated area warning signs have been removed or covered,</a:t>
            </a:r>
            <a:r>
              <a:rPr lang="en-US" sz="1200" baseline="0" dirty="0"/>
              <a:t> you </a:t>
            </a:r>
            <a:r>
              <a:rPr lang="en-US" sz="1200" dirty="0"/>
              <a:t>may re-enter areas that have been treated. </a:t>
            </a:r>
            <a:r>
              <a:rPr lang="en-US" sz="1200" kern="1200" dirty="0">
                <a:solidFill>
                  <a:schemeClr val="tx1"/>
                </a:solidFill>
                <a:effectLst/>
                <a:latin typeface="+mn-lt"/>
                <a:ea typeface="+mn-ea"/>
                <a:cs typeface="+mn-cs"/>
              </a:rPr>
              <a:t>Your employer may direct a handler to post treated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1.e., 1.f., 2., 3.,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ADAA5EB5-993A-4349-85DB-FB76D6C26C53}" type="slidenum">
              <a:rPr lang="en-US" smtClean="0"/>
              <a:t>30</a:t>
            </a:fld>
            <a:endParaRPr lang="en-US" dirty="0"/>
          </a:p>
        </p:txBody>
      </p:sp>
    </p:spTree>
    <p:extLst>
      <p:ext uri="{BB962C8B-B14F-4D97-AF65-F5344CB8AC3E}">
        <p14:creationId xmlns:p14="http://schemas.microsoft.com/office/powerpoint/2010/main" val="1497093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against the law for anyone to apply pesticides in an area where you are working, or to let pesticides drift onto you. You should leave immediately if you are working in an area where someone is applying a pesticide, or if a pesticide from a nearby application is drifting towards you. Workers and handlers can also come into contact with pesticides through drift if their homes are located near pesticide treated areas. Handlers must suspend the application if workers are in the area they are treating.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3.</a:t>
            </a:r>
          </a:p>
          <a:p>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31</a:t>
            </a:fld>
            <a:endParaRPr lang="en-US" dirty="0"/>
          </a:p>
        </p:txBody>
      </p:sp>
    </p:spTree>
    <p:extLst>
      <p:ext uri="{BB962C8B-B14F-4D97-AF65-F5344CB8AC3E}">
        <p14:creationId xmlns:p14="http://schemas.microsoft.com/office/powerpoint/2010/main" val="239932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None/>
              <a:defRPr/>
            </a:pPr>
            <a:r>
              <a:rPr lang="en-US" altLang="en-US" dirty="0"/>
              <a:t>Always wear work clothing that protects you from</a:t>
            </a:r>
            <a:r>
              <a:rPr lang="en-US" altLang="en-US" baseline="0" dirty="0"/>
              <a:t> contact with pesticide residues</a:t>
            </a:r>
            <a:r>
              <a:rPr lang="en-US" altLang="en-US" dirty="0"/>
              <a:t>. These include a long sleeve</a:t>
            </a:r>
            <a:r>
              <a:rPr lang="en-US" altLang="en-US" baseline="0" dirty="0"/>
              <a:t> shirt, long pants, shoes, and socks. </a:t>
            </a:r>
          </a:p>
          <a:p>
            <a:pPr marL="0" indent="0" defTabSz="966612">
              <a:buNone/>
              <a:defRPr/>
            </a:pPr>
            <a:endParaRPr lang="en-US" alt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11.a.</a:t>
            </a:r>
          </a:p>
          <a:p>
            <a:pPr marL="0" indent="0" defTabSz="966612">
              <a:buNone/>
              <a:defRPr/>
            </a:pPr>
            <a:endParaRPr lang="en-US" altLang="en-US" baseline="0" dirty="0"/>
          </a:p>
          <a:p>
            <a:pPr marL="228600" indent="-228600" defTabSz="966612">
              <a:buAutoNum type="arabicPeriod"/>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32</a:t>
            </a:fld>
            <a:endParaRPr lang="en-US" dirty="0"/>
          </a:p>
        </p:txBody>
      </p:sp>
    </p:spTree>
    <p:extLst>
      <p:ext uri="{BB962C8B-B14F-4D97-AF65-F5344CB8AC3E}">
        <p14:creationId xmlns:p14="http://schemas.microsoft.com/office/powerpoint/2010/main" val="80651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Residues can be transferred from your hands to your eyes, mouth, and to sensitive skin that can readily absorb pesticides into your body. Washing your hands reduces that movement of residues. </a:t>
            </a:r>
            <a:r>
              <a:rPr lang="en-US" altLang="en-US" dirty="0"/>
              <a:t>To protect your health and minimize your exposure to pesticides and pesticide residues, make the following a regular part of every work day.</a:t>
            </a:r>
          </a:p>
          <a:p>
            <a:pPr marL="228600" indent="-228600" defTabSz="966612">
              <a:buAutoNum type="arabicPeriod"/>
              <a:defRPr/>
            </a:pPr>
            <a:r>
              <a:rPr lang="en-US" altLang="en-US" baseline="0" dirty="0"/>
              <a:t>Wash your hands before touching your eyes or mouth. </a:t>
            </a:r>
          </a:p>
          <a:p>
            <a:pPr marL="228600" indent="-228600" defTabSz="966612">
              <a:buAutoNum type="arabicPeriod"/>
              <a:defRPr/>
            </a:pPr>
            <a:r>
              <a:rPr lang="en-US" altLang="en-US" baseline="0" dirty="0"/>
              <a:t>Wash your hands before eating, drinking, smoking, chewing gum, or chewing tobacco, </a:t>
            </a:r>
          </a:p>
          <a:p>
            <a:pPr marL="228600" marR="0" lvl="0" indent="-228600" algn="l" defTabSz="966612"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Remember to wash </a:t>
            </a:r>
            <a:r>
              <a:rPr lang="en-US" sz="1200" i="1" kern="1200" dirty="0">
                <a:solidFill>
                  <a:schemeClr val="tx1"/>
                </a:solidFill>
                <a:effectLst/>
                <a:latin typeface="+mn-lt"/>
                <a:ea typeface="+mn-ea"/>
                <a:cs typeface="+mn-cs"/>
              </a:rPr>
              <a:t>before </a:t>
            </a:r>
            <a:r>
              <a:rPr lang="en-US" sz="1200" kern="1200" dirty="0">
                <a:solidFill>
                  <a:schemeClr val="tx1"/>
                </a:solidFill>
                <a:effectLst/>
                <a:latin typeface="+mn-lt"/>
                <a:ea typeface="+mn-ea"/>
                <a:cs typeface="+mn-cs"/>
              </a:rPr>
              <a:t>using the restroom to keep pesticide residues from sensitive skin. </a:t>
            </a:r>
          </a:p>
          <a:p>
            <a:pPr marL="228600" indent="-228600" defTabSz="966612">
              <a:buAutoNum type="arabicPeriod"/>
              <a:defRPr/>
            </a:pPr>
            <a:endParaRPr lang="en-US" alt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11.b.</a:t>
            </a:r>
          </a:p>
          <a:p>
            <a:pPr marL="0" indent="0" defTabSz="966612">
              <a:buFontTx/>
              <a:buNone/>
              <a:defRPr/>
            </a:pPr>
            <a:endParaRPr lang="en-US" altLang="en-US" baseline="0" dirty="0"/>
          </a:p>
          <a:p>
            <a:pPr marL="228600" indent="-228600" defTabSz="966612">
              <a:buAutoNum type="arabicPeriod"/>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33</a:t>
            </a:fld>
            <a:endParaRPr lang="en-US" dirty="0"/>
          </a:p>
        </p:txBody>
      </p:sp>
    </p:spTree>
    <p:extLst>
      <p:ext uri="{BB962C8B-B14F-4D97-AF65-F5344CB8AC3E}">
        <p14:creationId xmlns:p14="http://schemas.microsoft.com/office/powerpoint/2010/main" val="3983062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Your employer will have decontamination supplies nearby. These include soap, single use towels, and enough water for emergency washing, emergency eye flushing, and routine washing. For workers, supplies will generally be located within a quarter mile of your work site. Decontamination supplies for handlers must be available at the mixing sites. If another source of clean water, such as a stream, spring, or lake is closer to you than the decontamination supplies, use that water source instead. Handlers also must have access to a change of clothing to use if their work clothing or PPE becomes contaminated.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1.c.,</a:t>
            </a:r>
            <a:r>
              <a:rPr lang="en-US" sz="1200" i="1" baseline="0" dirty="0"/>
              <a:t> 33.b.</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34</a:t>
            </a:fld>
            <a:endParaRPr lang="en-US" dirty="0"/>
          </a:p>
        </p:txBody>
      </p:sp>
    </p:spTree>
    <p:extLst>
      <p:ext uri="{BB962C8B-B14F-4D97-AF65-F5344CB8AC3E}">
        <p14:creationId xmlns:p14="http://schemas.microsoft.com/office/powerpoint/2010/main" val="3780430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altLang="en-US" dirty="0"/>
              <a:t>At home, do the following to minimize contact with pesticides and pesticide residues.</a:t>
            </a:r>
          </a:p>
          <a:p>
            <a:pPr marL="228600" marR="0" lvl="0" indent="-228600" algn="l" defTabSz="966612" rtl="0" eaLnBrk="1" fontAlgn="auto" latinLnBrk="0" hangingPunct="1">
              <a:lnSpc>
                <a:spcPct val="100000"/>
              </a:lnSpc>
              <a:spcBef>
                <a:spcPts val="0"/>
              </a:spcBef>
              <a:spcAft>
                <a:spcPts val="0"/>
              </a:spcAft>
              <a:buClrTx/>
              <a:buSzTx/>
              <a:buFontTx/>
              <a:buAutoNum type="arabicPeriod"/>
              <a:tabLst/>
              <a:defRPr/>
            </a:pPr>
            <a:r>
              <a:rPr lang="en-US" altLang="en-US" baseline="0" dirty="0"/>
              <a:t>To avoid bringing pesticide residues into your home, remove your work shoes before entering.</a:t>
            </a:r>
          </a:p>
          <a:p>
            <a:pPr marL="228600" indent="-228600" defTabSz="966612">
              <a:buAutoNum type="arabicPeriod"/>
              <a:defRPr/>
            </a:pPr>
            <a:r>
              <a:rPr lang="en-US" altLang="en-US" baseline="0" dirty="0"/>
              <a:t>As soon as possible, shower or bathe after work. Wash your hair with shampoo and soap and change into clean clothes before you have any physical contact with children and your family. </a:t>
            </a:r>
          </a:p>
          <a:p>
            <a:pPr marL="228600" marR="0" lvl="0" indent="-228600" algn="l" defTabSz="966612" rtl="0" eaLnBrk="1" fontAlgn="auto" latinLnBrk="0" hangingPunct="1">
              <a:lnSpc>
                <a:spcPct val="100000"/>
              </a:lnSpc>
              <a:spcBef>
                <a:spcPts val="0"/>
              </a:spcBef>
              <a:spcAft>
                <a:spcPts val="0"/>
              </a:spcAft>
              <a:buClrTx/>
              <a:buSzTx/>
              <a:buFontTx/>
              <a:buAutoNum type="arabicPeriod"/>
              <a:tabLst/>
              <a:defRPr/>
            </a:pPr>
            <a:r>
              <a:rPr lang="en-US" altLang="en-US" baseline="0" dirty="0"/>
              <a:t>Put your work clothes into a bag to prevent others from coming into contact with them.</a:t>
            </a:r>
          </a:p>
          <a:p>
            <a:pPr marL="228600" indent="-228600" defTabSz="966612">
              <a:buAutoNum type="arabicPeriod"/>
              <a:defRPr/>
            </a:pPr>
            <a:r>
              <a:rPr lang="en-US" altLang="en-US" baseline="0" dirty="0"/>
              <a:t>There are potential hazards from pesticide residues on clothing. Wash your work clothes before wearing them again. </a:t>
            </a:r>
          </a:p>
          <a:p>
            <a:pPr marL="228600" indent="-228600" defTabSz="966612">
              <a:buAutoNum type="arabicPeriod"/>
              <a:defRPr/>
            </a:pPr>
            <a:r>
              <a:rPr lang="en-US" altLang="en-US" baseline="0" dirty="0"/>
              <a:t>Wash your work clothes separately from all other laundry. </a:t>
            </a:r>
          </a:p>
          <a:p>
            <a:pPr marL="228600" indent="-228600" defTabSz="966612">
              <a:buAutoNum type="arabicPeriod"/>
              <a:defRPr/>
            </a:pPr>
            <a:r>
              <a:rPr lang="en-US" altLang="en-US" baseline="0" dirty="0"/>
              <a:t>Tell the person washing your clothes that they may have pesticide residues on them. </a:t>
            </a:r>
          </a:p>
          <a:p>
            <a:pPr marL="228600" indent="-228600" defTabSz="966612">
              <a:buAutoNum type="arabicPeriod"/>
              <a:defRPr/>
            </a:pPr>
            <a:endParaRPr lang="en-US" alt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9.a., 12.a., 12.b., 13., 14.a., 14.b., 22.a., 22.b.</a:t>
            </a:r>
          </a:p>
          <a:p>
            <a:pPr marL="0" indent="0" defTabSz="966612">
              <a:buNone/>
              <a:defRPr/>
            </a:pPr>
            <a:endParaRPr lang="en-US" altLang="en-US" dirty="0"/>
          </a:p>
          <a:p>
            <a:pPr marL="228600" indent="-228600" defTabSz="966612">
              <a:buAutoNum type="arabicPeriod"/>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35</a:t>
            </a:fld>
            <a:endParaRPr lang="en-US" dirty="0"/>
          </a:p>
        </p:txBody>
      </p:sp>
    </p:spTree>
    <p:extLst>
      <p:ext uri="{BB962C8B-B14F-4D97-AF65-F5344CB8AC3E}">
        <p14:creationId xmlns:p14="http://schemas.microsoft.com/office/powerpoint/2010/main" val="1851278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should never take any pesticides home for use there. Pesticides used at your work are not intended for use in your home and present risks to you and your family. Never take pesticide containers home, even if empty and rinsed. A pesticide container is never completely free of pesticide residues and can never be safely used for any other purpose. It is dangerous and illegal to pour pesticides from their original containers into any container that does not have the original label, including food or beverage containers. </a:t>
            </a:r>
            <a:r>
              <a:rPr lang="en-US" sz="1200" kern="1200" dirty="0">
                <a:solidFill>
                  <a:schemeClr val="tx1"/>
                </a:solidFill>
                <a:effectLst/>
                <a:latin typeface="+mn-lt"/>
                <a:ea typeface="+mn-ea"/>
                <a:cs typeface="+mn-cs"/>
              </a:rPr>
              <a:t>Accidentally drinking pesticides can be fatal, and children can easily mistake a bottle with liquid in it for a drink.</a:t>
            </a:r>
            <a:endParaRPr lang="en-US" sz="1300" dirty="0"/>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15.</a:t>
            </a:r>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36</a:t>
            </a:fld>
            <a:endParaRPr lang="en-US" dirty="0"/>
          </a:p>
        </p:txBody>
      </p:sp>
    </p:spTree>
    <p:extLst>
      <p:ext uri="{BB962C8B-B14F-4D97-AF65-F5344CB8AC3E}">
        <p14:creationId xmlns:p14="http://schemas.microsoft.com/office/powerpoint/2010/main" val="282288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altLang="en-US" dirty="0"/>
              <a:t>If you think you have symptoms</a:t>
            </a:r>
            <a:r>
              <a:rPr lang="en-US" altLang="en-US" baseline="0" dirty="0"/>
              <a:t> caused by pesticide exposure, contact your supervisor. He or she will make sure that you get medical attention immediately. In an emergency, your employer must provide you with immediate transportation to the nearest emergency medical facility. </a:t>
            </a:r>
            <a:r>
              <a:rPr lang="en-US" sz="1200" dirty="0"/>
              <a:t>Your employer </a:t>
            </a:r>
            <a:r>
              <a:rPr lang="en-US" altLang="en-US" sz="1200" baseline="0" dirty="0"/>
              <a:t>will give the emergency medical personnel a</a:t>
            </a:r>
            <a:r>
              <a:rPr lang="en-US" sz="1200" dirty="0"/>
              <a:t> copy of the Safety Data Sheet, specific information about the product,</a:t>
            </a:r>
            <a:r>
              <a:rPr lang="en-US" sz="1200" baseline="0" dirty="0"/>
              <a:t> t</a:t>
            </a:r>
            <a:r>
              <a:rPr lang="en-US" sz="1200" dirty="0"/>
              <a:t>he circumstances of application or use of the pesticide, and the circumstances of the exposure.</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1.d., 10.</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en-US" alt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37</a:t>
            </a:fld>
            <a:endParaRPr lang="en-US" dirty="0"/>
          </a:p>
        </p:txBody>
      </p:sp>
    </p:spTree>
    <p:extLst>
      <p:ext uri="{BB962C8B-B14F-4D97-AF65-F5344CB8AC3E}">
        <p14:creationId xmlns:p14="http://schemas.microsoft.com/office/powerpoint/2010/main" val="2848917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If you or a co-worker is exposed to a pesticide, there are some things that can be done immediately </a:t>
            </a:r>
            <a:r>
              <a:rPr lang="en-US" sz="1400" dirty="0"/>
              <a:t>to reduce the effects of the exposure </a:t>
            </a:r>
            <a:r>
              <a:rPr lang="en-US" sz="1400" baseline="0" dirty="0"/>
              <a:t>before you are taken to a medical facility. </a:t>
            </a:r>
            <a:r>
              <a:rPr lang="en-US" altLang="en-US" sz="1400" baseline="0" dirty="0"/>
              <a:t>Act quickly and know where to find information about the pesticides used at your work site. </a:t>
            </a:r>
            <a:endParaRPr lang="en-US"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Always protect yourself before you step in to help others. </a:t>
            </a:r>
          </a:p>
          <a:p>
            <a:pPr marL="285750" indent="-285750">
              <a:buFont typeface="Arial" panose="020B0604020202020204" pitchFamily="34" charset="0"/>
              <a:buChar char="•"/>
            </a:pPr>
            <a:r>
              <a:rPr lang="en-US" sz="1400" dirty="0"/>
              <a:t>If pesticides are spilled or sprayed on your body, remove the pesticide-contaminated</a:t>
            </a:r>
            <a:r>
              <a:rPr lang="en-US" sz="1400" baseline="0" dirty="0"/>
              <a:t> clothing and </a:t>
            </a:r>
            <a:r>
              <a:rPr lang="en-US" sz="1400" dirty="0"/>
              <a:t>use decontamination supplies to wash immediately</a:t>
            </a:r>
            <a:r>
              <a:rPr lang="en-US" sz="1300" dirty="0"/>
              <a:t>. </a:t>
            </a:r>
            <a:r>
              <a:rPr lang="en-US" sz="1200" kern="1200" dirty="0">
                <a:solidFill>
                  <a:schemeClr val="tx1"/>
                </a:solidFill>
                <a:effectLst/>
                <a:latin typeface="+mn-lt"/>
                <a:ea typeface="+mn-ea"/>
                <a:cs typeface="+mn-cs"/>
              </a:rPr>
              <a:t>If more readily accessible, use a nearby body of water to rinse off, then follow up with the decontamination supplies and use soap. </a:t>
            </a:r>
            <a:r>
              <a:rPr lang="en-US" sz="1300" dirty="0"/>
              <a:t>As</a:t>
            </a:r>
            <a:r>
              <a:rPr lang="en-US" sz="1300" baseline="0" dirty="0"/>
              <a:t> soon as possible, shower with soap and water, shampoo your hair, and change in to clean clothes. </a:t>
            </a:r>
            <a:endParaRPr lang="en-US" alt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If a pesticide gets into someone’s eye, the eye should be held open and rinsed for 15 minutes with a gentle stream of cool, clean water or rinsed with an eye flush kit. </a:t>
            </a:r>
          </a:p>
          <a:p>
            <a:pPr marL="285750" indent="-285750" defTabSz="966612">
              <a:buFont typeface="Arial" panose="020B0604020202020204" pitchFamily="34" charset="0"/>
              <a:buChar char="•"/>
              <a:defRPr/>
            </a:pPr>
            <a:r>
              <a:rPr lang="en-US" altLang="en-US" dirty="0"/>
              <a:t>Immediate and severe poisoning can occur if someone accidentally drinks a pesticide. In this case, it is very important to get the affected person to a medical facility as quickly as possible. </a:t>
            </a:r>
            <a:r>
              <a:rPr lang="en-US" sz="1200" kern="1200" dirty="0">
                <a:solidFill>
                  <a:schemeClr val="tx1"/>
                </a:solidFill>
                <a:effectLst/>
                <a:latin typeface="+mn-lt"/>
                <a:ea typeface="+mn-ea"/>
                <a:cs typeface="+mn-cs"/>
              </a:rPr>
              <a:t>If you are considering inducing vomiting, READ the label or Safety</a:t>
            </a:r>
            <a:r>
              <a:rPr lang="en-US" sz="1200" kern="1200" baseline="0" dirty="0">
                <a:solidFill>
                  <a:schemeClr val="tx1"/>
                </a:solidFill>
                <a:effectLst/>
                <a:latin typeface="+mn-lt"/>
                <a:ea typeface="+mn-ea"/>
                <a:cs typeface="+mn-cs"/>
              </a:rPr>
              <a:t> Data Sheet</a:t>
            </a:r>
            <a:r>
              <a:rPr lang="en-US" sz="1200" kern="1200" dirty="0">
                <a:solidFill>
                  <a:schemeClr val="tx1"/>
                </a:solidFill>
                <a:effectLst/>
                <a:latin typeface="+mn-lt"/>
                <a:ea typeface="+mn-ea"/>
                <a:cs typeface="+mn-cs"/>
              </a:rPr>
              <a:t> first. Induced vomiting can cause more damage, depending on the pesticide that was swallowed.</a:t>
            </a:r>
            <a:endParaRPr lang="en-US" altLang="en-US" dirty="0"/>
          </a:p>
          <a:p>
            <a:pPr marL="285750" indent="-285750">
              <a:buFont typeface="Arial" panose="020B0604020202020204" pitchFamily="34" charset="0"/>
              <a:buChar char="•"/>
            </a:pPr>
            <a:r>
              <a:rPr lang="en-US" altLang="en-US" dirty="0"/>
              <a:t>First aid for a person who has inhaled pesticide mists or vapors includes taking the person to fresh air and loosening any clothing that might make breathing difficult. Mouth-to-mouth resuscitation should be performed only by a trained person if the victim has stopped breathing.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all these exposures, get the person to medical attention as soon as possible. </a:t>
            </a:r>
          </a:p>
          <a:p>
            <a:pPr marL="0" indent="0">
              <a:buFont typeface="Arial" panose="020B0604020202020204" pitchFamily="34" charset="0"/>
              <a:buNone/>
            </a:pPr>
            <a:endParaRPr lang="en-US" altLang="en-US" dirty="0"/>
          </a:p>
          <a:p>
            <a:pPr marL="285750" indent="-2857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8., 9.a.,</a:t>
            </a:r>
            <a:r>
              <a:rPr lang="en-US" sz="1200" i="1" baseline="0" dirty="0"/>
              <a:t> 9.b., 9.c.</a:t>
            </a:r>
            <a:endParaRPr lang="en-US" alt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38</a:t>
            </a:fld>
            <a:endParaRPr lang="en-US" dirty="0"/>
          </a:p>
        </p:txBody>
      </p:sp>
    </p:spTree>
    <p:extLst>
      <p:ext uri="{BB962C8B-B14F-4D97-AF65-F5344CB8AC3E}">
        <p14:creationId xmlns:p14="http://schemas.microsoft.com/office/powerpoint/2010/main" val="1488704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dirty="0"/>
              <a:t>You cannot be retaliated</a:t>
            </a:r>
            <a:r>
              <a:rPr lang="en-US" sz="1300" baseline="0" dirty="0"/>
              <a:t> against for complying or attempting to comply with the Worker Protection Standard. </a:t>
            </a:r>
            <a:r>
              <a:rPr lang="en-US" sz="1300" dirty="0"/>
              <a:t>If your employer</a:t>
            </a:r>
            <a:r>
              <a:rPr lang="en-US" sz="1300" baseline="0" dirty="0"/>
              <a:t> is punishing you for attempting to comply with the Worker Protection Standard or you </a:t>
            </a:r>
            <a:r>
              <a:rPr lang="en-US" sz="1300" dirty="0"/>
              <a:t>have pesticide-related</a:t>
            </a:r>
            <a:r>
              <a:rPr lang="en-US" sz="1300" baseline="0" dirty="0"/>
              <a:t> questions, concerns, or complaints</a:t>
            </a:r>
            <a:r>
              <a:rPr lang="en-US" sz="1300" dirty="0"/>
              <a:t>, contact the state pesticide agency</a:t>
            </a:r>
            <a:r>
              <a:rPr lang="en-US" sz="1300" baseline="0" dirty="0"/>
              <a:t> responsible for pesticide enforcement. The contact information is available to you at the central location. In Iowa, contact the </a:t>
            </a:r>
            <a:r>
              <a:rPr lang="en-US" sz="1300" dirty="0"/>
              <a:t>Iowa</a:t>
            </a:r>
            <a:r>
              <a:rPr lang="en-US" sz="1300" baseline="0" dirty="0"/>
              <a:t> Department of Agriculture and Land Stewardship (IDALS) at 515-281-8591. </a:t>
            </a: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23.,</a:t>
            </a:r>
            <a:r>
              <a:rPr lang="en-US" sz="1300" i="1" baseline="0" dirty="0"/>
              <a:t> 24.</a:t>
            </a:r>
            <a:endParaRPr lang="en-US" sz="1300" i="1" dirty="0"/>
          </a:p>
          <a:p>
            <a:pPr defTabSz="966612">
              <a:defRPr/>
            </a:pPr>
            <a:endParaRPr lang="en-US" sz="1300" dirty="0"/>
          </a:p>
          <a:p>
            <a:pPr defTabSz="966612">
              <a:defRPr/>
            </a:pPr>
            <a:endParaRPr lang="en-US" sz="1300" dirty="0"/>
          </a:p>
          <a:p>
            <a:pPr defTabSz="966612">
              <a:defRPr/>
            </a:pPr>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39</a:t>
            </a:fld>
            <a:endParaRPr lang="en-US" dirty="0"/>
          </a:p>
        </p:txBody>
      </p:sp>
    </p:spTree>
    <p:extLst>
      <p:ext uri="{BB962C8B-B14F-4D97-AF65-F5344CB8AC3E}">
        <p14:creationId xmlns:p14="http://schemas.microsoft.com/office/powerpoint/2010/main" val="102068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is the responsibility of your employer to provide you with information about, and protections from, </a:t>
            </a:r>
            <a:r>
              <a:rPr lang="en-US" sz="1400" dirty="0"/>
              <a:t>potential risks from pesticides when you</a:t>
            </a:r>
            <a:r>
              <a:rPr lang="en-US" sz="1400" baseline="0" dirty="0"/>
              <a:t> are </a:t>
            </a:r>
            <a:r>
              <a:rPr lang="en-US" sz="1400" dirty="0"/>
              <a:t>working in areas where pesticides are being</a:t>
            </a:r>
            <a:r>
              <a:rPr lang="en-US" sz="1400" baseline="0" dirty="0"/>
              <a:t> </a:t>
            </a:r>
            <a:r>
              <a:rPr lang="en-US" sz="1400" dirty="0"/>
              <a:t>used and pesticide residues may be found</a:t>
            </a:r>
            <a:r>
              <a:rPr lang="en-US" sz="1300" baseline="0" dirty="0"/>
              <a:t>. By completing this pesticide safety training, you and your employer will be in compliance with t</a:t>
            </a:r>
            <a:r>
              <a:rPr lang="en-US" sz="1300" dirty="0"/>
              <a:t>he annual training requirements of the Worker Protection Standard regulation, often referred to as “WPS.” </a:t>
            </a:r>
            <a:r>
              <a:rPr lang="en-US" sz="1200" kern="1200" dirty="0">
                <a:solidFill>
                  <a:schemeClr val="tx1"/>
                </a:solidFill>
                <a:effectLst/>
                <a:latin typeface="+mn-lt"/>
                <a:ea typeface="+mn-ea"/>
                <a:cs typeface="+mn-cs"/>
              </a:rPr>
              <a:t>This training will inform you of ways to minimize your exposure to pesticides and reduce your risk of being injured or made ill, and ways you can help protect your family too. </a:t>
            </a:r>
            <a:r>
              <a:rPr lang="en-US" sz="1400" baseline="0" dirty="0"/>
              <a:t>If you have any questions during this presentation, make sure to ask your employer or whoever is presenting this information. </a:t>
            </a:r>
            <a:r>
              <a:rPr lang="en-US" sz="1300" dirty="0"/>
              <a:t> </a:t>
            </a:r>
          </a:p>
          <a:p>
            <a:endParaRPr lang="en-US" sz="1300" dirty="0"/>
          </a:p>
          <a:p>
            <a:r>
              <a:rPr lang="en-US" sz="1300" i="1" dirty="0"/>
              <a:t>Worker/handler training topics covered on this slide: 1.a.</a:t>
            </a:r>
          </a:p>
        </p:txBody>
      </p:sp>
      <p:sp>
        <p:nvSpPr>
          <p:cNvPr id="4" name="Slide Number Placeholder 3"/>
          <p:cNvSpPr>
            <a:spLocks noGrp="1"/>
          </p:cNvSpPr>
          <p:nvPr>
            <p:ph type="sldNum" sz="quarter" idx="10"/>
          </p:nvPr>
        </p:nvSpPr>
        <p:spPr/>
        <p:txBody>
          <a:bodyPr/>
          <a:lstStyle/>
          <a:p>
            <a:fld id="{ADAA5EB5-993A-4349-85DB-FB76D6C26C53}" type="slidenum">
              <a:rPr lang="en-US" smtClean="0"/>
              <a:t>4</a:t>
            </a:fld>
            <a:endParaRPr lang="en-US" dirty="0"/>
          </a:p>
        </p:txBody>
      </p:sp>
    </p:spTree>
    <p:extLst>
      <p:ext uri="{BB962C8B-B14F-4D97-AF65-F5344CB8AC3E}">
        <p14:creationId xmlns:p14="http://schemas.microsoft.com/office/powerpoint/2010/main" val="4268374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worker portion of this training. </a:t>
            </a:r>
            <a:r>
              <a:rPr lang="en-US" sz="1200" baseline="0" dirty="0"/>
              <a:t>If you have any additional questions, ask your employer or whoever is presenting this information now. </a:t>
            </a:r>
          </a:p>
          <a:p>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remainder of this presentation is for handlers only. In addition to the topics covered so far, handlers must receive training on how to safely and effectively handle agricultural pesticides.</a:t>
            </a: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40</a:t>
            </a:fld>
            <a:endParaRPr lang="en-US" dirty="0"/>
          </a:p>
        </p:txBody>
      </p:sp>
    </p:spTree>
    <p:extLst>
      <p:ext uri="{BB962C8B-B14F-4D97-AF65-F5344CB8AC3E}">
        <p14:creationId xmlns:p14="http://schemas.microsoft.com/office/powerpoint/2010/main" val="684951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must handle pesticides safely to minimize your exposure, and exposure to other people and the environment. Your job may involve mixing, loading, transferring, and/or applying pesticides; </a:t>
            </a:r>
            <a:r>
              <a:rPr lang="en-US" sz="1200" b="0" i="0" u="none" strike="noStrike" kern="1200" baseline="0" dirty="0">
                <a:solidFill>
                  <a:schemeClr val="tx1"/>
                </a:solidFill>
                <a:latin typeface="+mn-lt"/>
                <a:ea typeface="+mn-ea"/>
                <a:cs typeface="+mn-cs"/>
              </a:rPr>
              <a:t>assisting with pesticide applications; disposing of pesticides or opened pesticide containers that have not been cleaned; handling opened containers of pesticides when emptying, triple rinsing, or cleaning pesticide containers according to pesticide product labeling; cleaning, adjusting, handling or repairing the parts of mixing, loading, or pesticide application equipment that may contain pesticide residues; working as a flagger and/or performing </a:t>
            </a:r>
            <a:r>
              <a:rPr lang="en-US" sz="1300" dirty="0"/>
              <a:t>other tasks in direct contact with pesticides. </a:t>
            </a:r>
            <a:r>
              <a:rPr lang="en-US" sz="1200" b="0" i="0" u="none" strike="noStrike" kern="1200" baseline="0" dirty="0">
                <a:solidFill>
                  <a:schemeClr val="tx1"/>
                </a:solidFill>
                <a:latin typeface="+mn-lt"/>
                <a:ea typeface="+mn-ea"/>
                <a:cs typeface="+mn-cs"/>
              </a:rPr>
              <a:t>You will be told by your employer of any entry restrictions, application exclusion zones or REIs that may apply when doing handler tasks. Your employer will also provide you with instructions on how to safely operate the equipment you will use to mix, load, transfer, or apply pesticides before you use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41</a:t>
            </a:fld>
            <a:endParaRPr lang="en-US" dirty="0"/>
          </a:p>
        </p:txBody>
      </p:sp>
    </p:spTree>
    <p:extLst>
      <p:ext uri="{BB962C8B-B14F-4D97-AF65-F5344CB8AC3E}">
        <p14:creationId xmlns:p14="http://schemas.microsoft.com/office/powerpoint/2010/main" val="3928742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pesticides that have not yet been mixed are often in a concentrated form, they can be especially dangerous. When mixing and loading, follow these safety practices:</a:t>
            </a:r>
          </a:p>
          <a:p>
            <a:pPr marL="171450" indent="-171450">
              <a:buFont typeface="Arial" panose="020B0604020202020204" pitchFamily="34" charset="0"/>
              <a:buChar char="•"/>
            </a:pPr>
            <a:r>
              <a:rPr lang="en-US" baseline="0" dirty="0"/>
              <a:t>Wear the personal protective equipment listed on the pesticide label for handling pesticides.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Read the label directions to find out how much pesticide you need, and then open the containers and measure it carefully. Using too much or too little can cause problems for the applicator, crop, and environment. </a:t>
            </a:r>
            <a:r>
              <a:rPr lang="en-US" sz="1200" kern="1200" dirty="0">
                <a:solidFill>
                  <a:schemeClr val="tx1"/>
                </a:solidFill>
                <a:effectLst/>
                <a:latin typeface="+mn-lt"/>
                <a:ea typeface="+mn-ea"/>
                <a:cs typeface="+mn-cs"/>
              </a:rPr>
              <a:t>If you are not able to read the label yourself, your employer must provide you with information and instructions about the specifics of safe use and the labeling requirements.</a:t>
            </a:r>
            <a:endParaRPr lang="en-US" baseline="0" dirty="0"/>
          </a:p>
          <a:p>
            <a:pPr marL="171450" indent="-171450">
              <a:buFont typeface="Arial" panose="020B0604020202020204" pitchFamily="34" charset="0"/>
              <a:buChar char="•"/>
            </a:pPr>
            <a:r>
              <a:rPr lang="en-US" baseline="0" dirty="0"/>
              <a:t>Prevent pesticides from entering the water source by keeping the hose above the level of the liquid in the tank or by using special equipment (a check valve) to prevent backflow.</a:t>
            </a:r>
          </a:p>
          <a:p>
            <a:pPr marL="171450" indent="-171450">
              <a:buFont typeface="Arial" panose="020B0604020202020204" pitchFamily="34" charset="0"/>
              <a:buChar char="•"/>
            </a:pPr>
            <a:r>
              <a:rPr lang="en-US" baseline="0" dirty="0"/>
              <a:t>Never mix, load, or clean equipment near ponds, streams, wells, or ditches because rinsewater containing pesticide (rinsate) could overflow and run off into these water sources.</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25., 26., 30., 33.c.</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42</a:t>
            </a:fld>
            <a:endParaRPr lang="en-US" dirty="0"/>
          </a:p>
        </p:txBody>
      </p:sp>
    </p:spTree>
    <p:extLst>
      <p:ext uri="{BB962C8B-B14F-4D97-AF65-F5344CB8AC3E}">
        <p14:creationId xmlns:p14="http://schemas.microsoft.com/office/powerpoint/2010/main" val="905912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When applying pesticides, follow these safety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Follow the application instruction on the pesticide label. </a:t>
            </a:r>
            <a:r>
              <a:rPr lang="en-US" sz="1200" kern="1200" dirty="0">
                <a:solidFill>
                  <a:schemeClr val="tx1"/>
                </a:solidFill>
                <a:effectLst/>
                <a:latin typeface="+mn-lt"/>
                <a:ea typeface="+mn-ea"/>
                <a:cs typeface="+mn-cs"/>
              </a:rPr>
              <a:t>If you are not able to read the label yourself, your employer must provide you with information and instructions about the specifics of safe use and the labeling requirements.</a:t>
            </a:r>
            <a:endParaRPr lang="en-US" baseline="0" dirty="0"/>
          </a:p>
          <a:p>
            <a:pPr marL="171450" indent="-171450">
              <a:buFont typeface="Arial" panose="020B0604020202020204" pitchFamily="34" charset="0"/>
              <a:buChar char="•"/>
            </a:pPr>
            <a:r>
              <a:rPr lang="en-US" baseline="0" dirty="0"/>
              <a:t>After putting on the label-required personal protective equipment, check the application equipment to make sure there are no leaks. If repairs need to be made, keep your personal protective equipment on and turn equipment off before fixing the equipment.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Never apply pesticides in a manner that they may get on people – either directly or through drift. </a:t>
            </a:r>
          </a:p>
          <a:p>
            <a:pPr marL="171450" indent="-171450">
              <a:buFont typeface="Arial" panose="020B0604020202020204" pitchFamily="34" charset="0"/>
              <a:buChar char="•"/>
            </a:pPr>
            <a:r>
              <a:rPr lang="en-US" baseline="0" dirty="0"/>
              <a:t>Stay alert while you are applying the pesticide. Look at the area you have just treated to be sure you are applying the pesticide evenly and the coverage looks right. </a:t>
            </a:r>
          </a:p>
          <a:p>
            <a:pPr marL="171450" indent="-171450">
              <a:buFont typeface="Arial" panose="020B0604020202020204" pitchFamily="34" charset="0"/>
              <a:buChar char="•"/>
            </a:pPr>
            <a:r>
              <a:rPr lang="en-US" baseline="0" dirty="0"/>
              <a:t>Watch for clogged nozzles and other equipment issues during the application.</a:t>
            </a:r>
          </a:p>
          <a:p>
            <a:pPr marL="171450" indent="-171450">
              <a:buFont typeface="Arial" panose="020B0604020202020204" pitchFamily="34" charset="0"/>
              <a:buChar char="•"/>
            </a:pPr>
            <a:r>
              <a:rPr lang="en-US" baseline="0" dirty="0"/>
              <a:t>When you finish the application, clean the equipment following your employer’s instructions. </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25., 26., 30., 33.c.</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43</a:t>
            </a:fld>
            <a:endParaRPr lang="en-US" dirty="0"/>
          </a:p>
        </p:txBody>
      </p:sp>
    </p:spTree>
    <p:extLst>
      <p:ext uri="{BB962C8B-B14F-4D97-AF65-F5344CB8AC3E}">
        <p14:creationId xmlns:p14="http://schemas.microsoft.com/office/powerpoint/2010/main" val="3808840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en-US" sz="1100" dirty="0"/>
              <a:t>When transporting</a:t>
            </a:r>
            <a:r>
              <a:rPr lang="en-US" sz="1100" baseline="0" dirty="0"/>
              <a:t> pesticides, especially containers that have already been opened, always do the following:</a:t>
            </a:r>
          </a:p>
          <a:p>
            <a:pPr marL="664546" lvl="1" indent="-181240">
              <a:buFont typeface="Arial" panose="020B0604020202020204" pitchFamily="34" charset="0"/>
              <a:buChar char="•"/>
            </a:pPr>
            <a:r>
              <a:rPr lang="en-US" sz="1100" dirty="0"/>
              <a:t>Transport pesticides in the truck bed, cargo area, or on the back of the spray rig</a:t>
            </a:r>
          </a:p>
          <a:p>
            <a:pPr marL="664546" lvl="1" indent="-181240">
              <a:buFont typeface="Arial" panose="020B0604020202020204" pitchFamily="34" charset="0"/>
              <a:buChar char="•"/>
            </a:pPr>
            <a:r>
              <a:rPr lang="en-US" sz="1100" dirty="0"/>
              <a:t>Check containers for leaks before loading and unloading</a:t>
            </a:r>
          </a:p>
          <a:p>
            <a:pPr marL="664546" lvl="1" indent="-181240">
              <a:buFont typeface="Arial" panose="020B0604020202020204" pitchFamily="34" charset="0"/>
              <a:buChar char="•"/>
            </a:pPr>
            <a:r>
              <a:rPr lang="en-US" sz="1100" dirty="0"/>
              <a:t>Protect containers from rain and other potential weather damage</a:t>
            </a:r>
          </a:p>
          <a:p>
            <a:pPr marL="664546" lvl="1" indent="-181240">
              <a:buFont typeface="Arial" panose="020B0604020202020204" pitchFamily="34" charset="0"/>
              <a:buChar char="•"/>
            </a:pPr>
            <a:r>
              <a:rPr lang="en-US" sz="1100" dirty="0"/>
              <a:t>Secure or tie down all pesticide containers in the cargo area</a:t>
            </a:r>
          </a:p>
          <a:p>
            <a:pPr marL="664546" lvl="1" indent="-181240">
              <a:buFont typeface="Arial" panose="020B0604020202020204" pitchFamily="34" charset="0"/>
              <a:buChar char="•"/>
            </a:pPr>
            <a:r>
              <a:rPr lang="en-US" sz="1100" dirty="0"/>
              <a:t>Monitor containers at all times during transportation </a:t>
            </a:r>
          </a:p>
          <a:p>
            <a:pPr marL="664546" lvl="1" indent="-181240">
              <a:buFont typeface="Arial" panose="020B0604020202020204" pitchFamily="34" charset="0"/>
              <a:buChar char="•"/>
            </a:pPr>
            <a:r>
              <a:rPr lang="en-US" sz="1100" dirty="0"/>
              <a:t>Keep containers in a locked area, if possible</a:t>
            </a:r>
          </a:p>
          <a:p>
            <a:pPr marL="241653" indent="-241653">
              <a:buFont typeface="+mj-lt"/>
              <a:buAutoNum type="arabicPeriod"/>
            </a:pPr>
            <a:r>
              <a:rPr lang="en-US" sz="1100" dirty="0"/>
              <a:t>Never</a:t>
            </a:r>
            <a:r>
              <a:rPr lang="en-US" sz="1100" baseline="0" dirty="0"/>
              <a:t> carry pesticides in the passenger compartment of any vehicle or transport food, animal feed, or clothing with pesticide containers.</a:t>
            </a:r>
          </a:p>
          <a:p>
            <a:pPr marL="241653" indent="-241653">
              <a:buFont typeface="+mj-lt"/>
              <a:buAutoNum type="arabicPeriod"/>
            </a:pPr>
            <a:r>
              <a:rPr lang="en-US" sz="1100" baseline="0" dirty="0"/>
              <a:t>Never leave pesticide containers unattended.</a:t>
            </a:r>
          </a:p>
          <a:p>
            <a:pPr marL="241653" indent="-241653">
              <a:buFont typeface="+mj-lt"/>
              <a:buAutoNum type="arabicPeriod"/>
            </a:pPr>
            <a:endParaRPr lang="en-US" sz="110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dirty="0"/>
              <a:t>Worker/handler training topics covered on this slide: 30.</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44</a:t>
            </a:fld>
            <a:endParaRPr lang="en-US" dirty="0"/>
          </a:p>
        </p:txBody>
      </p:sp>
    </p:spTree>
    <p:extLst>
      <p:ext uri="{BB962C8B-B14F-4D97-AF65-F5344CB8AC3E}">
        <p14:creationId xmlns:p14="http://schemas.microsoft.com/office/powerpoint/2010/main" val="812284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Pesticide spills can occur during any handler task. A good way to remember the steps to cleaning up a spill is the three C’s: Control, Contain, and Cleanup.</a:t>
            </a:r>
          </a:p>
          <a:p>
            <a:pPr marL="171450" indent="-171450">
              <a:buFont typeface="Arial" panose="020B0604020202020204" pitchFamily="34" charset="0"/>
              <a:buChar char="•"/>
            </a:pPr>
            <a:r>
              <a:rPr lang="en-US" baseline="0" dirty="0"/>
              <a:t>Put on the label-specified personal protective equipment before contacting any pesticide or breathing fumes. </a:t>
            </a:r>
          </a:p>
          <a:p>
            <a:pPr marL="171450" indent="-171450">
              <a:buFont typeface="Arial" panose="020B0604020202020204" pitchFamily="34" charset="0"/>
              <a:buChar char="•"/>
            </a:pPr>
            <a:r>
              <a:rPr lang="en-US" baseline="0" dirty="0"/>
              <a:t>Control the spill – make sure the spill is stopped by shutting off the mixing or application equipment if it is leaking. Turn the container upright if it has fallen. If the container is broken or leaking, put it inside another container.</a:t>
            </a:r>
          </a:p>
          <a:p>
            <a:pPr marL="171450" indent="-171450">
              <a:buFont typeface="Arial" panose="020B0604020202020204" pitchFamily="34" charset="0"/>
              <a:buChar char="•"/>
            </a:pPr>
            <a:r>
              <a:rPr lang="en-US" baseline="0" dirty="0"/>
              <a:t>Contain the spill – stop the spill from spreading by using commercially available “snakes” or pillows from a spill kit, or making a dike of soil, sod, or other absorbent material around the spill area. </a:t>
            </a:r>
            <a:r>
              <a:rPr lang="en-US" sz="1200" kern="1200" dirty="0">
                <a:solidFill>
                  <a:schemeClr val="tx1"/>
                </a:solidFill>
                <a:effectLst/>
                <a:latin typeface="+mn-lt"/>
                <a:ea typeface="+mn-ea"/>
                <a:cs typeface="+mn-cs"/>
              </a:rPr>
              <a:t>Do not use water on the spill, it will only spread it further.</a:t>
            </a:r>
            <a:endParaRPr lang="en-US" baseline="0" dirty="0"/>
          </a:p>
          <a:p>
            <a:pPr marL="171450" indent="-171450">
              <a:buFont typeface="Arial" panose="020B0604020202020204" pitchFamily="34" charset="0"/>
              <a:buChar char="•"/>
            </a:pPr>
            <a:r>
              <a:rPr lang="en-US" baseline="0" dirty="0"/>
              <a:t>Clean up the spill. Soak up liquid spills with absorbent materials (e.g., cat litter, sand, clay). If the pesticide or absorbent material is likely to blow around, moisten it very slightly with water or cover it with a sweeping compound or plastic covering. Sweep the spill and cleanup materials into a leak-proof container for proper disposal.</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30.</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45</a:t>
            </a:fld>
            <a:endParaRPr lang="en-US" dirty="0"/>
          </a:p>
        </p:txBody>
      </p:sp>
    </p:spTree>
    <p:extLst>
      <p:ext uri="{BB962C8B-B14F-4D97-AF65-F5344CB8AC3E}">
        <p14:creationId xmlns:p14="http://schemas.microsoft.com/office/powerpoint/2010/main" val="3638652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work in a storage area for pesticides or pesticide containers, make sure that the containers are closed tightly and stored upright. Check all containers for leaks, breaks, or weak spots. Tell your supervisor immediately if there is a problem. Clean up spills and leaks right away. Lock the storage area to make sure that unauthorized people and animals cannot get into the storage area.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30.</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46</a:t>
            </a:fld>
            <a:endParaRPr lang="en-US" dirty="0"/>
          </a:p>
        </p:txBody>
      </p:sp>
    </p:spTree>
    <p:extLst>
      <p:ext uri="{BB962C8B-B14F-4D97-AF65-F5344CB8AC3E}">
        <p14:creationId xmlns:p14="http://schemas.microsoft.com/office/powerpoint/2010/main" val="2103105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Occasionally, you may have leftover pesticides that you can no longer use. Contact the manufacturer to see if they can be returned or dispose of them as pesticide waste, according to state and local regulations. Store the pesticides carefully in a locked storage area until they can be disposed of properly. </a:t>
            </a:r>
          </a:p>
          <a:p>
            <a:r>
              <a:rPr lang="en-US" baseline="0" dirty="0"/>
              <a:t>Pesticide labels provide information on container disposal. Some containers are refillable and intended to be filled with pesticide more than once. Other containers are non-refillable and should be rinsed immediately after emptying. Always comply with label directions and with federal, state, and local laws and regulations.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26.,</a:t>
            </a:r>
            <a:r>
              <a:rPr lang="en-US" sz="1200" i="1" baseline="0" dirty="0"/>
              <a:t> 30.</a:t>
            </a:r>
            <a:endParaRPr lang="en-US" sz="1200" i="1"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47</a:t>
            </a:fld>
            <a:endParaRPr lang="en-US" dirty="0"/>
          </a:p>
        </p:txBody>
      </p:sp>
    </p:spTree>
    <p:extLst>
      <p:ext uri="{BB962C8B-B14F-4D97-AF65-F5344CB8AC3E}">
        <p14:creationId xmlns:p14="http://schemas.microsoft.com/office/powerpoint/2010/main" val="778807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Read</a:t>
            </a:r>
            <a:r>
              <a:rPr lang="en-US" sz="1200" baseline="0" dirty="0"/>
              <a:t> the pesticide label before applying pesticides to avoid injury to plants, or animals and contamination of soil and water. </a:t>
            </a:r>
          </a:p>
          <a:p>
            <a:pPr marL="228600" indent="-228600">
              <a:buFont typeface="+mj-lt"/>
              <a:buAutoNum type="arabicPeriod"/>
            </a:pPr>
            <a:r>
              <a:rPr lang="en-US" sz="1200" dirty="0"/>
              <a:t>Drift is the movement of pesticide dust, spray or vapor away from the application site. </a:t>
            </a:r>
            <a:r>
              <a:rPr lang="en-US" sz="1100" dirty="0"/>
              <a:t>Pesticides have a greater potential to drift when they are applied through nozzles designed to deliver small droplets. Small droplets are light weight and can be carried in the wind further than heavier medium or coarse droplets.</a:t>
            </a:r>
            <a:r>
              <a:rPr lang="en-US" sz="1100" baseline="0" dirty="0"/>
              <a:t> </a:t>
            </a:r>
            <a:r>
              <a:rPr lang="en-US" sz="1100" dirty="0"/>
              <a:t>Wind also plays an important role in the distance vapors or dust can travel. As the distance from the sprayer to the ground increases, so does the likelihood that pesticide vapors or dust will be impacted by any existing wind.</a:t>
            </a:r>
          </a:p>
          <a:p>
            <a:pPr marL="228600" indent="-228600">
              <a:buFont typeface="+mj-lt"/>
              <a:buAutoNum type="arabicPeriod"/>
            </a:pPr>
            <a:r>
              <a:rPr lang="en-US" sz="1100" dirty="0"/>
              <a:t>Runoff - pesticides that are not absorbed by plants or soil can move from the site and contaminate other areas. Application during precipitation events may reduce the efficacy of the application, as well as lead</a:t>
            </a:r>
            <a:r>
              <a:rPr lang="en-US" sz="1100" baseline="0" dirty="0"/>
              <a:t> to</a:t>
            </a:r>
            <a:r>
              <a:rPr lang="en-US" sz="1100" dirty="0"/>
              <a:t> off-site movement of the pesticide.</a:t>
            </a:r>
          </a:p>
          <a:p>
            <a:pPr marL="228600" indent="-228600">
              <a:buFont typeface="+mj-lt"/>
              <a:buAutoNum type="arabicPeriod"/>
            </a:pPr>
            <a:r>
              <a:rPr lang="en-US" sz="1100" dirty="0"/>
              <a:t>Non-target organisms are plants or animals that are not</a:t>
            </a:r>
            <a:r>
              <a:rPr lang="en-US" sz="1100" baseline="0" dirty="0"/>
              <a:t> the intended targets of pesticide applications. Before applying a pesticide, check for the presence of livestock areas, and wildlife and beneficial insect habitats, that might be negatively impacted by the pesticide.</a:t>
            </a:r>
          </a:p>
          <a:p>
            <a:pPr marL="228600" indent="-228600">
              <a:buFont typeface="+mj-lt"/>
              <a:buAutoNum type="arabicPeriod"/>
            </a:pPr>
            <a:endParaRPr lang="en-US" sz="110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i="1" dirty="0"/>
              <a:t>Worker/handler training topics covered on this slide: 31.</a:t>
            </a:r>
          </a:p>
          <a:p>
            <a:pPr marL="0" indent="0">
              <a:buFont typeface="+mj-lt"/>
              <a:buNone/>
            </a:pPr>
            <a:endParaRPr lang="en-US" sz="1100" dirty="0"/>
          </a:p>
          <a:p>
            <a:pPr marL="0" indent="0" defTabSz="1021806">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48</a:t>
            </a:fld>
            <a:endParaRPr lang="en-US" dirty="0"/>
          </a:p>
        </p:txBody>
      </p:sp>
    </p:spTree>
    <p:extLst>
      <p:ext uri="{BB962C8B-B14F-4D97-AF65-F5344CB8AC3E}">
        <p14:creationId xmlns:p14="http://schemas.microsoft.com/office/powerpoint/2010/main" val="1799851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Only properly trained pesticide handlers who are wearing the required PPE may be in the treated area while the pesticide is being applied. You must not apply pesticides in a manner that results in contact with workers or other persons. To prevent pesticide exposure, workers and other persons are restricted from entering an Application Exclusion Zone (AEZ) when pesticide applications are taking place. AEZs are areas surrounding pesticide application equipment that exist only during outdoor production pesticide applications. You and your employer should discuss the AEZ before making the application. You must temporarily suspend the application if a worker or other person is in any portion of the AEZ. You may not proceed until you can ensure that the pesticide will not contact anyone that is in the AEZ, including areas that extend beyond the boundary of the establishment.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C17A8D3B-8073-F647-89F8-2555B1CABB06}" type="slidenum">
              <a:rPr lang="en-US" smtClean="0"/>
              <a:t>49</a:t>
            </a:fld>
            <a:endParaRPr lang="en-US" dirty="0"/>
          </a:p>
        </p:txBody>
      </p:sp>
    </p:spTree>
    <p:extLst>
      <p:ext uri="{BB962C8B-B14F-4D97-AF65-F5344CB8AC3E}">
        <p14:creationId xmlns:p14="http://schemas.microsoft.com/office/powerpoint/2010/main" val="195445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You</a:t>
            </a:r>
            <a:r>
              <a:rPr lang="en-US" sz="1300" baseline="0" dirty="0"/>
              <a:t> will be trained today as either a worker or a handler.</a:t>
            </a:r>
            <a:endParaRPr lang="en-US" sz="130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agricultural worker, or worker, is a person who is employed (including self-employed) on an agricultural establishment and is doing work such as harvesting, weeding, pruning, or irrigating for the production of agricultural plants on farms, forests, and in nurseries or enclosed space production areas, such as greenhouses.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employer must not ask or direct workers to mix, load, or apply pesticides.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1" dirty="0"/>
              <a:t>Worker/handler training topics covered on this slide: 18.</a:t>
            </a:r>
          </a:p>
          <a:p>
            <a:pPr marL="0" indent="0">
              <a:buFont typeface="Arial" panose="020B0604020202020204" pitchFamily="34" charset="0"/>
              <a:buNone/>
            </a:pPr>
            <a:endParaRPr lang="en-US" sz="1300" dirty="0"/>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5</a:t>
            </a:fld>
            <a:endParaRPr lang="en-US" dirty="0"/>
          </a:p>
        </p:txBody>
      </p:sp>
    </p:spTree>
    <p:extLst>
      <p:ext uri="{BB962C8B-B14F-4D97-AF65-F5344CB8AC3E}">
        <p14:creationId xmlns:p14="http://schemas.microsoft.com/office/powerpoint/2010/main" val="3669854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 must either read, or be informed of, in a manner you can understand, all sections of the pesticide product labeling applicable to the safe use of the pesticide, including label use directions and restrictions. The product label is the most important part of the pesticide packaging. You </a:t>
            </a:r>
            <a:r>
              <a:rPr lang="en-US" dirty="0"/>
              <a:t>must follow the portions of the labeling applicable to the safe use of the pesticide. </a:t>
            </a:r>
            <a:r>
              <a:rPr lang="en-US" sz="1200" b="0" i="0" u="none" strike="noStrike" kern="1200" baseline="0" dirty="0">
                <a:solidFill>
                  <a:schemeClr val="tx1"/>
                </a:solidFill>
                <a:latin typeface="+mn-lt"/>
                <a:ea typeface="+mn-ea"/>
                <a:cs typeface="+mn-cs"/>
              </a:rPr>
              <a:t>The labeling will be available to you at all times during handler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26., 33.c.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50</a:t>
            </a:fld>
            <a:endParaRPr lang="en-US" dirty="0"/>
          </a:p>
        </p:txBody>
      </p:sp>
    </p:spTree>
    <p:extLst>
      <p:ext uri="{BB962C8B-B14F-4D97-AF65-F5344CB8AC3E}">
        <p14:creationId xmlns:p14="http://schemas.microsoft.com/office/powerpoint/2010/main" val="3163343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pesticide label has a number of</a:t>
            </a:r>
            <a:r>
              <a:rPr lang="en-US" baseline="0" dirty="0"/>
              <a:t> sections that you should be familiar with. The brand name of the pesticide is found at the top of the first page of the label. Do not </a:t>
            </a:r>
            <a:r>
              <a:rPr lang="en-US" sz="1200" b="0" i="0" kern="1200" dirty="0">
                <a:solidFill>
                  <a:schemeClr val="tx1"/>
                </a:solidFill>
                <a:effectLst/>
                <a:latin typeface="+mn-lt"/>
                <a:ea typeface="+mn-ea"/>
                <a:cs typeface="+mn-cs"/>
              </a:rPr>
              <a:t>choose a pesticide product by brand name alone. Many companies use the same basic name with only minor variations to designate entirely different pesticide chemicals. </a:t>
            </a:r>
            <a:r>
              <a:rPr lang="en-US" baseline="0" dirty="0"/>
              <a:t>Below the brand name is the listing of the active ingredients that control the pest. Pesticide products with similar brand names may contain different active ingredients or different percentages of active ingredients. The EPA registration number for the product is also found on the front page of the label. EPA registration numbers </a:t>
            </a:r>
            <a:r>
              <a:rPr lang="en-US" sz="1200" b="0" i="0" u="none" strike="noStrike" kern="1200" baseline="0" dirty="0">
                <a:solidFill>
                  <a:schemeClr val="tx1"/>
                </a:solidFill>
                <a:latin typeface="+mn-lt"/>
                <a:ea typeface="+mn-ea"/>
                <a:cs typeface="+mn-cs"/>
              </a:rPr>
              <a:t>indicate that the pesticide product has been registered and the label approved by EPA.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51</a:t>
            </a:fld>
            <a:endParaRPr lang="en-US" dirty="0"/>
          </a:p>
        </p:txBody>
      </p:sp>
    </p:spTree>
    <p:extLst>
      <p:ext uri="{BB962C8B-B14F-4D97-AF65-F5344CB8AC3E}">
        <p14:creationId xmlns:p14="http://schemas.microsoft.com/office/powerpoint/2010/main" val="2140402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signal words – caution, warning, or danger – indicate how toxic the product is based on its acute toxicity. Signal words are found in large type on every pesticide label. </a:t>
            </a:r>
            <a:r>
              <a:rPr lang="en-US" sz="1200" b="0" i="0" u="none" strike="noStrike" kern="1200" baseline="0" dirty="0">
                <a:solidFill>
                  <a:schemeClr val="tx1"/>
                </a:solidFill>
                <a:latin typeface="+mn-lt"/>
                <a:ea typeface="+mn-ea"/>
                <a:cs typeface="+mn-cs"/>
              </a:rPr>
              <a:t>Pesticides that are highly toxic if they are inhaled, swallowed or come in contact with the skin will contain a picture of a skull and crossbones and the words “DANGER” and “POISON” on the label. </a:t>
            </a:r>
            <a:r>
              <a:rPr lang="en-US" baseline="0" dirty="0"/>
              <a:t>Danger products are highly toxic. Pesticides with the Warning signal word are moderately toxic. The signal word Caution means those pesticides are slightly toxic.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52</a:t>
            </a:fld>
            <a:endParaRPr lang="en-US" dirty="0"/>
          </a:p>
        </p:txBody>
      </p:sp>
    </p:spTree>
    <p:extLst>
      <p:ext uri="{BB962C8B-B14F-4D97-AF65-F5344CB8AC3E}">
        <p14:creationId xmlns:p14="http://schemas.microsoft.com/office/powerpoint/2010/main" val="3020361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aid section lists what you should do if you swallow or inhale the pesticide, or get it on your skin or in your eyes.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label pictured here clearly states that inducing vomiting is the correct treatment if the product is swallowed,</a:t>
            </a:r>
            <a:r>
              <a:rPr lang="en-US" sz="1200" kern="1200" baseline="0" dirty="0">
                <a:solidFill>
                  <a:schemeClr val="tx1"/>
                </a:solidFill>
                <a:effectLst/>
                <a:latin typeface="+mn-lt"/>
                <a:ea typeface="+mn-ea"/>
                <a:cs typeface="+mn-cs"/>
              </a:rPr>
              <a:t> but i</a:t>
            </a:r>
            <a:r>
              <a:rPr lang="en-US" sz="1200" kern="1200" dirty="0">
                <a:solidFill>
                  <a:schemeClr val="tx1"/>
                </a:solidFill>
                <a:effectLst/>
                <a:latin typeface="+mn-lt"/>
                <a:ea typeface="+mn-ea"/>
                <a:cs typeface="+mn-cs"/>
              </a:rPr>
              <a:t>t is critical to refer to the label (or Safety Data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Sheet) in case of an emergency to be very sure.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53</a:t>
            </a:fld>
            <a:endParaRPr lang="en-US" dirty="0"/>
          </a:p>
        </p:txBody>
      </p:sp>
    </p:spTree>
    <p:extLst>
      <p:ext uri="{BB962C8B-B14F-4D97-AF65-F5344CB8AC3E}">
        <p14:creationId xmlns:p14="http://schemas.microsoft.com/office/powerpoint/2010/main" val="458965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Precautionary Statements provide information about how to protect yourself and sensitive areas and organisms from exposure. </a:t>
            </a:r>
            <a:r>
              <a:rPr lang="en-US" baseline="0" dirty="0"/>
              <a:t>Precautionary statements indicate ways in which the pesticide may be particularly hazardous to people and animals, the environment, and physical and chemical hazards. </a:t>
            </a:r>
            <a:r>
              <a:rPr lang="en-US" sz="1200" kern="1200" dirty="0">
                <a:solidFill>
                  <a:schemeClr val="tx1"/>
                </a:solidFill>
                <a:effectLst/>
                <a:latin typeface="+mn-lt"/>
                <a:ea typeface="+mn-ea"/>
                <a:cs typeface="+mn-cs"/>
              </a:rPr>
              <a:t>The required personal protective equipment for handlers is included in this section.</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54</a:t>
            </a:fld>
            <a:endParaRPr lang="en-US" dirty="0"/>
          </a:p>
        </p:txBody>
      </p:sp>
    </p:spTree>
    <p:extLst>
      <p:ext uri="{BB962C8B-B14F-4D97-AF65-F5344CB8AC3E}">
        <p14:creationId xmlns:p14="http://schemas.microsoft.com/office/powerpoint/2010/main" val="1946484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Directions for Use section lists information on mixing, loading, application, storage, and disposal. </a:t>
            </a:r>
            <a:r>
              <a:rPr lang="en-US" sz="1200" kern="1200" dirty="0">
                <a:solidFill>
                  <a:schemeClr val="tx1"/>
                </a:solidFill>
                <a:effectLst/>
                <a:latin typeface="+mn-lt"/>
                <a:ea typeface="+mn-ea"/>
                <a:cs typeface="+mn-cs"/>
              </a:rPr>
              <a:t>These directions must be followed to ensure safe and effective use.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55</a:t>
            </a:fld>
            <a:endParaRPr lang="en-US" dirty="0"/>
          </a:p>
        </p:txBody>
      </p:sp>
    </p:spTree>
    <p:extLst>
      <p:ext uri="{BB962C8B-B14F-4D97-AF65-F5344CB8AC3E}">
        <p14:creationId xmlns:p14="http://schemas.microsoft.com/office/powerpoint/2010/main" val="94422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Agricultural Use Requirements section is specific to the Worker Protection Standard. It states that the pesticide can only be used in accordance with its labeling and with the WPS. It contains the REI and PPE requirements for early-entry workers.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56</a:t>
            </a:fld>
            <a:endParaRPr lang="en-US" dirty="0"/>
          </a:p>
        </p:txBody>
      </p:sp>
    </p:spTree>
    <p:extLst>
      <p:ext uri="{BB962C8B-B14F-4D97-AF65-F5344CB8AC3E}">
        <p14:creationId xmlns:p14="http://schemas.microsoft.com/office/powerpoint/2010/main" val="3440185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Personal Protective</a:t>
            </a:r>
            <a:r>
              <a:rPr lang="en-US" baseline="0" dirty="0"/>
              <a:t> equipment (PPE), is worn to protect your body from contact with pesticides</a:t>
            </a:r>
            <a:r>
              <a:rPr lang="en-US" sz="1200" kern="1200" dirty="0">
                <a:solidFill>
                  <a:schemeClr val="tx1"/>
                </a:solidFill>
                <a:effectLst/>
                <a:latin typeface="+mn-lt"/>
                <a:ea typeface="+mn-ea"/>
                <a:cs typeface="+mn-cs"/>
              </a:rPr>
              <a:t>, and can best reduce exposure when worn correctly and maintained properly. </a:t>
            </a:r>
            <a:r>
              <a:rPr lang="en-US" sz="1200" b="0" i="0" u="none" strike="noStrike" kern="1200" baseline="0" dirty="0">
                <a:solidFill>
                  <a:schemeClr val="tx1"/>
                </a:solidFill>
                <a:latin typeface="+mn-lt"/>
                <a:ea typeface="+mn-ea"/>
                <a:cs typeface="+mn-cs"/>
              </a:rPr>
              <a:t>The pesticide label lists what PPE must be worn. </a:t>
            </a:r>
            <a:r>
              <a:rPr lang="en-US" sz="1200" kern="1200" dirty="0">
                <a:solidFill>
                  <a:schemeClr val="tx1"/>
                </a:solidFill>
                <a:effectLst/>
                <a:latin typeface="+mn-lt"/>
                <a:ea typeface="+mn-ea"/>
                <a:cs typeface="+mn-cs"/>
              </a:rPr>
              <a:t>PPE may vary depending on the specific task.  Make sure to review the relevant PPE requirements for mixing, loading, and/or handling in the Precautionary Statements section of the label.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28.</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57</a:t>
            </a:fld>
            <a:endParaRPr lang="en-US" dirty="0"/>
          </a:p>
        </p:txBody>
      </p:sp>
    </p:spTree>
    <p:extLst>
      <p:ext uri="{BB962C8B-B14F-4D97-AF65-F5344CB8AC3E}">
        <p14:creationId xmlns:p14="http://schemas.microsoft.com/office/powerpoint/2010/main" val="16031570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Your employer must provide you with the PPE for the job that you will be doing. </a:t>
            </a:r>
            <a:r>
              <a:rPr lang="en-US" sz="1200" b="0" i="0" u="none" strike="noStrike" kern="1200" baseline="0" dirty="0">
                <a:solidFill>
                  <a:schemeClr val="tx1"/>
                </a:solidFill>
                <a:latin typeface="+mn-lt"/>
                <a:ea typeface="+mn-ea"/>
                <a:cs typeface="+mn-cs"/>
              </a:rPr>
              <a:t>PPE must be provided in clean and operating condition, and employers must make sure it is worn correctly.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Inspect your PPE before each day of use and repair or dispose of any damaged 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taking off PPE, be careful not to get pesticides on your skin or inner clothing. Wash the outside of your gloves while you are still wearing them. If possible, keep your gloves on while taking off any other PPE. Touch the outsides of PPE as little as possible when removing it. Wash your hands</a:t>
            </a:r>
            <a:r>
              <a:rPr lang="en-US" baseline="0"/>
              <a:t>, face, </a:t>
            </a:r>
            <a:r>
              <a:rPr lang="en-US" baseline="0" dirty="0"/>
              <a:t>and any other exposed skin. Use lots of soap and 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not wear home or take home PPE that you have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28., 33.a.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58</a:t>
            </a:fld>
            <a:endParaRPr lang="en-US" dirty="0"/>
          </a:p>
        </p:txBody>
      </p:sp>
    </p:spTree>
    <p:extLst>
      <p:ext uri="{BB962C8B-B14F-4D97-AF65-F5344CB8AC3E}">
        <p14:creationId xmlns:p14="http://schemas.microsoft.com/office/powerpoint/2010/main" val="753385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It is the responsibility of your employer to do the following: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the end of the day, clean PPE before reuse. All clean PPE must be either dried thoroughly before being stored or must be put in a well ventilated place to dry.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PPE must be stored separately from work clothing and apart from pesticide-contaminated areas. Do not store PPE in the pesticide storage area.</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contaminated PPE must be kept separate and washed separately from any other clothing or laundry.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person who cleans or launders PPE at the establishment must be told: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That it may be contaminated with pesticides.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About the potentially harmful effects of exposure to pesticides.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correct way(s) to handle and clean it to protect themselves from exposure.</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Your employer may direct you to complete these tasks.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28., 33.a.</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59</a:t>
            </a:fld>
            <a:endParaRPr lang="en-US" dirty="0"/>
          </a:p>
        </p:txBody>
      </p:sp>
    </p:spTree>
    <p:extLst>
      <p:ext uri="{BB962C8B-B14F-4D97-AF65-F5344CB8AC3E}">
        <p14:creationId xmlns:p14="http://schemas.microsoft.com/office/powerpoint/2010/main" val="68614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Handlers are employed 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mix, load, or apply agricultural pesticides;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 with the pesticide application;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dispose of pesticides or opened pesticide containers that have not been cleaned;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handle opened containers of pesticides when emptying, triple rinsing, or cleaning pesticide containers according to pesticide product labeling;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clean, adjust, handle or repair the parts of mixing, loading, or pesticide application equipment that may contain pesticide residues;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work as a flagger</a:t>
            </a:r>
          </a:p>
          <a:p>
            <a:r>
              <a:rPr lang="en-US" sz="1300" dirty="0"/>
              <a:t>Handlers also perform other tasks in direct contact with pesticides. </a:t>
            </a:r>
          </a:p>
          <a:p>
            <a:r>
              <a:rPr lang="en-US" sz="1400" dirty="0"/>
              <a:t>Handlers must be at least 18 years old.</a:t>
            </a: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dirty="0"/>
              <a:t>Workers should never be asked or directed to mix, load, or apply pesticides or assist in their application </a:t>
            </a:r>
            <a:r>
              <a:rPr lang="en-US" sz="1300" baseline="0" dirty="0"/>
              <a:t>without the proper training and protection as a pesticide handler. </a:t>
            </a:r>
          </a:p>
          <a:p>
            <a:r>
              <a:rPr lang="en-US" sz="1400" b="0" i="1" u="none" strike="noStrike" kern="1200" baseline="0" dirty="0">
                <a:solidFill>
                  <a:schemeClr val="tx1"/>
                </a:solidFill>
                <a:latin typeface="+mn-lt"/>
                <a:ea typeface="+mn-ea"/>
                <a:cs typeface="+mn-cs"/>
              </a:rPr>
              <a:t>Note: </a:t>
            </a:r>
            <a:r>
              <a:rPr lang="en-US" sz="1400" i="1" dirty="0"/>
              <a:t>Pesticide handlers under the WPS are different than</a:t>
            </a:r>
            <a:r>
              <a:rPr lang="en-US" sz="1400" i="1" baseline="0" dirty="0"/>
              <a:t> Iowa Certified Handlers. Under the WPS, handlers</a:t>
            </a:r>
            <a:r>
              <a:rPr lang="en-US" sz="1400" i="1" dirty="0"/>
              <a:t> are employed to mix, load, transfer </a:t>
            </a:r>
            <a:r>
              <a:rPr lang="en-US" sz="1400" b="1" i="1" dirty="0"/>
              <a:t>or apply </a:t>
            </a:r>
            <a:r>
              <a:rPr lang="en-US" sz="1400" i="1" dirty="0"/>
              <a:t>agricultural pesticides. Iowa Certified handlers cannot apply pesticides.</a:t>
            </a:r>
          </a:p>
          <a:p>
            <a:endParaRPr lang="en-US" sz="14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18., 35.</a:t>
            </a:r>
          </a:p>
          <a:p>
            <a:endParaRPr lang="en-US" sz="1400" b="0" i="1" u="none" strike="noStrike" kern="1200" baseline="0" dirty="0">
              <a:solidFill>
                <a:schemeClr val="tx1"/>
              </a:solidFill>
              <a:latin typeface="+mn-lt"/>
              <a:ea typeface="+mn-ea"/>
              <a:cs typeface="+mn-cs"/>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300" dirty="0"/>
          </a:p>
          <a:p>
            <a:pPr defTabSz="966612">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6</a:t>
            </a:fld>
            <a:endParaRPr lang="en-US" dirty="0"/>
          </a:p>
        </p:txBody>
      </p:sp>
    </p:spTree>
    <p:extLst>
      <p:ext uri="{BB962C8B-B14F-4D97-AF65-F5344CB8AC3E}">
        <p14:creationId xmlns:p14="http://schemas.microsoft.com/office/powerpoint/2010/main" val="40402104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you work with a pesticide that requires respiratory protection, your employer must make sure that you participate in a medical evaluation, respirator fit testing, and respirator use and maintenance training.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Medical evaluation </a:t>
            </a:r>
            <a:r>
              <a:rPr lang="en-US" sz="1200" b="0" i="0" u="none" strike="noStrike" kern="1200" baseline="0">
                <a:solidFill>
                  <a:schemeClr val="tx1"/>
                </a:solidFill>
                <a:latin typeface="+mn-lt"/>
                <a:ea typeface="+mn-ea"/>
                <a:cs typeface="+mn-cs"/>
              </a:rPr>
              <a:t>- </a:t>
            </a:r>
            <a:r>
              <a:rPr lang="en-US" sz="1200" kern="1200">
                <a:solidFill>
                  <a:schemeClr val="tx1"/>
                </a:solidFill>
                <a:effectLst/>
                <a:latin typeface="+mn-lt"/>
                <a:ea typeface="+mn-ea"/>
                <a:cs typeface="+mn-cs"/>
              </a:rPr>
              <a:t>You must be cleared by a licensed health care professional before you can wear the respirator. </a:t>
            </a:r>
            <a:r>
              <a:rPr lang="en-US" sz="1200" b="0" i="0" u="none" strike="noStrike" kern="1200" baseline="0" dirty="0">
                <a:solidFill>
                  <a:schemeClr val="tx1"/>
                </a:solidFill>
                <a:latin typeface="+mn-lt"/>
                <a:ea typeface="+mn-ea"/>
                <a:cs typeface="+mn-cs"/>
              </a:rPr>
              <a:t>Based on your answers to a confidential medical history questionnaire, a physician or medical professional may require that you schedule a follow-up visit or provide additional information to determine if you are physically able to use a respirator.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Respirator fit test - If you are given medical clearance, your employer must make sure that the respirator that you will use fits properly. The respirator must be fit tested at least annually.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Respirator use and maintenance training - Once you are medically cleared, you must receive training at least annually on how to properly use, store, and care for your respirator.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36.a., 36.b., 36.c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AA5EB5-993A-4349-85DB-FB76D6C26C53}" type="slidenum">
              <a:rPr lang="en-US" smtClean="0"/>
              <a:t>60</a:t>
            </a:fld>
            <a:endParaRPr lang="en-US" dirty="0"/>
          </a:p>
        </p:txBody>
      </p:sp>
    </p:spTree>
    <p:extLst>
      <p:ext uri="{BB962C8B-B14F-4D97-AF65-F5344CB8AC3E}">
        <p14:creationId xmlns:p14="http://schemas.microsoft.com/office/powerpoint/2010/main" val="13945015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weather is warm or hot and you are wearing PPE, be aware of heat stress. You can get very sick if your body gets too hot. Many symptoms of heat illness are similar to symptoms of pesticide poisoning. You may feel tired and weak, have a headache, feel sick to your stomach, and get dizzy. If you are not sure what is making you ill, get help right away. Get out of the direct sunlight and away from pesticides if possible. If you suspect that someone has severe heat illness, it is very important to cool the person down as quickly as possible and then get the person to a doctor right away.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new to the job or the weather suddenly becomes much hotter, you may need to adjust gradually to working the heat. Drink plenty of water before, during, and after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61</a:t>
            </a:fld>
            <a:endParaRPr lang="en-US" dirty="0"/>
          </a:p>
        </p:txBody>
      </p:sp>
    </p:spTree>
    <p:extLst>
      <p:ext uri="{BB962C8B-B14F-4D97-AF65-F5344CB8AC3E}">
        <p14:creationId xmlns:p14="http://schemas.microsoft.com/office/powerpoint/2010/main" val="4053964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handler training. If you have any questions about what has been discussed,</a:t>
            </a:r>
            <a:r>
              <a:rPr lang="en-US" baseline="0" dirty="0"/>
              <a:t> please ask those questions now.</a:t>
            </a: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62</a:t>
            </a:fld>
            <a:endParaRPr lang="en-US" dirty="0"/>
          </a:p>
        </p:txBody>
      </p:sp>
    </p:spTree>
    <p:extLst>
      <p:ext uri="{BB962C8B-B14F-4D97-AF65-F5344CB8AC3E}">
        <p14:creationId xmlns:p14="http://schemas.microsoft.com/office/powerpoint/2010/main" val="42783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Handlers</a:t>
            </a:r>
            <a:r>
              <a:rPr lang="en-US" baseline="0" dirty="0"/>
              <a:t> work directly with pesticides; w</a:t>
            </a:r>
            <a:r>
              <a:rPr lang="en-US" dirty="0"/>
              <a:t>orkers do not. However,</a:t>
            </a:r>
            <a:r>
              <a:rPr lang="en-US" baseline="0" dirty="0"/>
              <a:t> since workers may work in recently treated fields or near areas where handlers mix, load, apply, or store pesticides, both workers and handlers need to know what pesticides are and when they might come in contact with them. </a:t>
            </a:r>
            <a:r>
              <a:rPr lang="en-US" sz="1300" dirty="0"/>
              <a:t>The word “pesticide” is a general term used to describe a substance or mixture that kills a pest, or prevents or reduces the damage a pest may cause. Pests can be insects, mice or other animals, unwanted plants (weeds), fungi, bacteria, or viruses.  Examples of pesticides include herbicides, insecticides, and fungicides. They are effective and safe when used properly. However, if used improperly, they can harm people and the environment.</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4.a.</a:t>
            </a:r>
          </a:p>
          <a:p>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7</a:t>
            </a:fld>
            <a:endParaRPr lang="en-US" dirty="0"/>
          </a:p>
        </p:txBody>
      </p:sp>
    </p:spTree>
    <p:extLst>
      <p:ext uri="{BB962C8B-B14F-4D97-AF65-F5344CB8AC3E}">
        <p14:creationId xmlns:p14="http://schemas.microsoft.com/office/powerpoint/2010/main" val="127831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Pesticides can be found in different forms, including liquids, dusts and granules, gases (e.g., fumigants), and/or as a residue. A pesticide residue is what is left after a plant or surface has been treated. Residues are not usually visible and</a:t>
            </a:r>
            <a:r>
              <a:rPr lang="en-US" sz="1300" baseline="0" dirty="0"/>
              <a:t> </a:t>
            </a:r>
            <a:r>
              <a:rPr lang="en-US" sz="1300" dirty="0"/>
              <a:t>can remain on a plant many days after spraying.</a:t>
            </a:r>
          </a:p>
          <a:p>
            <a:pPr defTabSz="966612">
              <a:defRPr/>
            </a:pP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4.a.</a:t>
            </a:r>
          </a:p>
          <a:p>
            <a:pPr defTabSz="966612">
              <a:defRPr/>
            </a:pPr>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8</a:t>
            </a:fld>
            <a:endParaRPr lang="en-US" dirty="0"/>
          </a:p>
        </p:txBody>
      </p:sp>
    </p:spTree>
    <p:extLst>
      <p:ext uri="{BB962C8B-B14F-4D97-AF65-F5344CB8AC3E}">
        <p14:creationId xmlns:p14="http://schemas.microsoft.com/office/powerpoint/2010/main" val="167015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contact you have with a pesticide or pesticide residue is called pesticide</a:t>
            </a:r>
            <a:r>
              <a:rPr lang="en-US" sz="1200" baseline="0" dirty="0"/>
              <a:t> exposure. </a:t>
            </a:r>
            <a:r>
              <a:rPr lang="en-US" dirty="0"/>
              <a:t>You may be exposed to pesticide residues found in or on</a:t>
            </a:r>
            <a:r>
              <a:rPr lang="en-US" baseline="0" dirty="0"/>
              <a:t> soil and treated plants, </a:t>
            </a:r>
            <a:r>
              <a:rPr lang="en-US" sz="1200" dirty="0"/>
              <a:t>and </a:t>
            </a:r>
            <a:r>
              <a:rPr lang="en-US" baseline="0" dirty="0"/>
              <a:t>tractors, sprayers, and other application equipment. </a:t>
            </a:r>
            <a:r>
              <a:rPr lang="en-US" sz="1200" dirty="0"/>
              <a:t>You may also come into contact with pesticide</a:t>
            </a:r>
            <a:r>
              <a:rPr lang="en-US" sz="1200" baseline="0" dirty="0"/>
              <a:t> </a:t>
            </a:r>
            <a:r>
              <a:rPr lang="en-US" sz="1200" dirty="0"/>
              <a:t>residues on</a:t>
            </a:r>
            <a:r>
              <a:rPr lang="en-US" sz="1200" baseline="0" dirty="0"/>
              <a:t> work clothing, shoes, and used personal protective equipment (PPE), and in pesticide mixing and loading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4.a., 4.b., 4.c., 4.d.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9</a:t>
            </a:fld>
            <a:endParaRPr lang="en-US" dirty="0"/>
          </a:p>
        </p:txBody>
      </p:sp>
    </p:spTree>
    <p:extLst>
      <p:ext uri="{BB962C8B-B14F-4D97-AF65-F5344CB8AC3E}">
        <p14:creationId xmlns:p14="http://schemas.microsoft.com/office/powerpoint/2010/main" val="87089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normAutofit/>
          </a:bodyPr>
          <a:lstStyle>
            <a:lvl1pPr algn="ctr">
              <a:defRPr sz="4400">
                <a:solidFill>
                  <a:srgbClr val="00B050"/>
                </a:solidFill>
                <a:latin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3602038"/>
            <a:ext cx="6858000" cy="1655762"/>
          </a:xfrm>
        </p:spPr>
        <p:txBody>
          <a:bodyPr>
            <a:normAutofit/>
          </a:bodyPr>
          <a:lstStyle>
            <a:lvl1pPr marL="0" indent="0" algn="ctr">
              <a:buNone/>
              <a:defRPr sz="3600">
                <a:solidFill>
                  <a:schemeClr val="bg2">
                    <a:lumMod val="50000"/>
                  </a:schemeClr>
                </a:solidFill>
                <a:latin typeface="Impact" panose="020B080603090205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25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solidFill>
                  <a:srgbClr val="00B050"/>
                </a:solidFill>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041493-8214-4CD3-9E66-4A7CE0239274}"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138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5397E-FD2D-4D0A-B33C-2E5AEFAED143}"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9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15092E-80DC-4992-A0D4-E74F7FC3042B}"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233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69A4C6-EA06-4AF0-A839-1839C57399A0}" type="datetimeFigureOut">
              <a:rPr lang="en-US" smtClean="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700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0C016-2580-485A-AC4B-4452BC379743}" type="datetimeFigureOut">
              <a:rPr lang="en-US" smtClean="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344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956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EAF71F-1A43-41B7-B605-0710A83174B7}" type="datetimeFigureOut">
              <a:rPr lang="en-US" smtClean="0"/>
              <a:t>11/14/2023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70867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ftr="0" dt="0"/>
  <p:txStyles>
    <p:titleStyle>
      <a:lvl1pPr algn="l" defTabSz="685800" rtl="0" eaLnBrk="1" latinLnBrk="0" hangingPunct="1">
        <a:lnSpc>
          <a:spcPct val="90000"/>
        </a:lnSpc>
        <a:spcBef>
          <a:spcPct val="0"/>
        </a:spcBef>
        <a:buNone/>
        <a:defRPr sz="4000" b="0" i="0" u="none" kern="1200">
          <a:solidFill>
            <a:srgbClr val="00B050"/>
          </a:solidFill>
          <a:latin typeface="Impact" panose="020B080603090205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40.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984814-FFBB-4B00-A507-563A167BB476}"/>
              </a:ext>
            </a:extLst>
          </p:cNvPr>
          <p:cNvPicPr>
            <a:picLocks noChangeAspect="1"/>
          </p:cNvPicPr>
          <p:nvPr/>
        </p:nvPicPr>
        <p:blipFill>
          <a:blip r:embed="rId4"/>
          <a:stretch>
            <a:fillRect/>
          </a:stretch>
        </p:blipFill>
        <p:spPr>
          <a:xfrm>
            <a:off x="0" y="0"/>
            <a:ext cx="4044226" cy="6854932"/>
          </a:xfrm>
          <a:prstGeom prst="rect">
            <a:avLst/>
          </a:prstGeom>
        </p:spPr>
      </p:pic>
      <p:sp>
        <p:nvSpPr>
          <p:cNvPr id="2" name="Title 1"/>
          <p:cNvSpPr>
            <a:spLocks noGrp="1"/>
          </p:cNvSpPr>
          <p:nvPr>
            <p:ph type="title"/>
          </p:nvPr>
        </p:nvSpPr>
        <p:spPr>
          <a:xfrm>
            <a:off x="4322619" y="1148968"/>
            <a:ext cx="4138006" cy="2852737"/>
          </a:xfrm>
        </p:spPr>
        <p:txBody>
          <a:bodyPr>
            <a:normAutofit/>
          </a:bodyPr>
          <a:lstStyle/>
          <a:p>
            <a:r>
              <a:rPr lang="en-US" sz="4000" dirty="0"/>
              <a:t>Agricultural Worker and Handler Pesticide Safety Training</a:t>
            </a:r>
          </a:p>
        </p:txBody>
      </p:sp>
      <p:sp>
        <p:nvSpPr>
          <p:cNvPr id="3" name="Text Placeholder 2"/>
          <p:cNvSpPr>
            <a:spLocks noGrp="1"/>
          </p:cNvSpPr>
          <p:nvPr>
            <p:ph type="body" idx="1"/>
          </p:nvPr>
        </p:nvSpPr>
        <p:spPr>
          <a:xfrm>
            <a:off x="4322619" y="4028693"/>
            <a:ext cx="4138006" cy="1500187"/>
          </a:xfrm>
        </p:spPr>
        <p:txBody>
          <a:bodyPr>
            <a:normAutofit/>
          </a:bodyPr>
          <a:lstStyle/>
          <a:p>
            <a:r>
              <a:rPr lang="en-US" sz="2800" dirty="0"/>
              <a:t>2015 Worker Protection Standard</a:t>
            </a:r>
          </a:p>
        </p:txBody>
      </p:sp>
      <p:sp>
        <p:nvSpPr>
          <p:cNvPr id="6" name="TextBox 5"/>
          <p:cNvSpPr txBox="1"/>
          <p:nvPr/>
        </p:nvSpPr>
        <p:spPr>
          <a:xfrm>
            <a:off x="4039985" y="6567055"/>
            <a:ext cx="5104015" cy="369332"/>
          </a:xfrm>
          <a:prstGeom prst="rect">
            <a:avLst/>
          </a:prstGeom>
          <a:noFill/>
        </p:spPr>
        <p:txBody>
          <a:bodyPr wrap="square" rtlCol="0">
            <a:spAutoFit/>
          </a:bodyPr>
          <a:lstStyle/>
          <a:p>
            <a:pPr algn="r"/>
            <a:r>
              <a:rPr lang="en-US" dirty="0">
                <a:solidFill>
                  <a:schemeClr val="bg1"/>
                </a:solidFill>
              </a:rPr>
              <a:t>Image credit: Lance Cheung, USDA</a:t>
            </a:r>
          </a:p>
        </p:txBody>
      </p:sp>
      <p:sp>
        <p:nvSpPr>
          <p:cNvPr id="15" name="TextBox 14"/>
          <p:cNvSpPr txBox="1"/>
          <p:nvPr/>
        </p:nvSpPr>
        <p:spPr>
          <a:xfrm>
            <a:off x="0" y="6567055"/>
            <a:ext cx="5104015" cy="307777"/>
          </a:xfrm>
          <a:prstGeom prst="rect">
            <a:avLst/>
          </a:prstGeom>
          <a:noFill/>
        </p:spPr>
        <p:txBody>
          <a:bodyPr wrap="square" rtlCol="0">
            <a:spAutoFit/>
          </a:bodyPr>
          <a:lstStyle/>
          <a:p>
            <a:r>
              <a:rPr lang="en-US" sz="1400" dirty="0">
                <a:solidFill>
                  <a:schemeClr val="bg1"/>
                </a:solidFill>
              </a:rPr>
              <a:t>Image credit: Joyce </a:t>
            </a:r>
            <a:r>
              <a:rPr lang="en-US" sz="1400" dirty="0" err="1">
                <a:solidFill>
                  <a:schemeClr val="bg1"/>
                </a:solidFill>
              </a:rPr>
              <a:t>Hornstein</a:t>
            </a:r>
            <a:r>
              <a:rPr lang="en-US" sz="1400" dirty="0">
                <a:solidFill>
                  <a:schemeClr val="bg1"/>
                </a:solidFill>
              </a:rPr>
              <a:t>, Iowa State University</a:t>
            </a:r>
          </a:p>
        </p:txBody>
      </p:sp>
    </p:spTree>
    <p:custDataLst>
      <p:tags r:id="rId1"/>
    </p:custDataLst>
    <p:extLst>
      <p:ext uri="{BB962C8B-B14F-4D97-AF65-F5344CB8AC3E}">
        <p14:creationId xmlns:p14="http://schemas.microsoft.com/office/powerpoint/2010/main" val="158304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1B00F6-DF9D-42F5-9D3D-01592C926735}"/>
              </a:ext>
            </a:extLst>
          </p:cNvPr>
          <p:cNvPicPr>
            <a:picLocks noChangeAspect="1"/>
          </p:cNvPicPr>
          <p:nvPr/>
        </p:nvPicPr>
        <p:blipFill>
          <a:blip r:embed="rId3"/>
          <a:stretch>
            <a:fillRect/>
          </a:stretch>
        </p:blipFill>
        <p:spPr>
          <a:xfrm>
            <a:off x="0" y="3863187"/>
            <a:ext cx="9144000" cy="2994813"/>
          </a:xfrm>
          <a:prstGeom prst="rect">
            <a:avLst/>
          </a:prstGeom>
        </p:spPr>
      </p:pic>
      <p:sp>
        <p:nvSpPr>
          <p:cNvPr id="2" name="Title 1"/>
          <p:cNvSpPr>
            <a:spLocks noGrp="1"/>
          </p:cNvSpPr>
          <p:nvPr>
            <p:ph type="title"/>
          </p:nvPr>
        </p:nvSpPr>
        <p:spPr/>
        <p:txBody>
          <a:bodyPr/>
          <a:lstStyle/>
          <a:p>
            <a:r>
              <a:rPr lang="en-US" dirty="0"/>
              <a:t>Pesticides may drift through the air from nearby applications</a:t>
            </a:r>
          </a:p>
        </p:txBody>
      </p:sp>
      <p:sp>
        <p:nvSpPr>
          <p:cNvPr id="3" name="Content Placeholder 2"/>
          <p:cNvSpPr>
            <a:spLocks noGrp="1"/>
          </p:cNvSpPr>
          <p:nvPr>
            <p:ph idx="1"/>
          </p:nvPr>
        </p:nvSpPr>
        <p:spPr/>
        <p:txBody>
          <a:bodyPr/>
          <a:lstStyle/>
          <a:p>
            <a:r>
              <a:rPr lang="en-US" dirty="0"/>
              <a:t>Drift – when a pesticide application moves beyond the application site to a place it is not wanted</a:t>
            </a:r>
          </a:p>
        </p:txBody>
      </p:sp>
      <p:sp>
        <p:nvSpPr>
          <p:cNvPr id="5" name="TextBox 4"/>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Kristine Schaefer, Iowa State University</a:t>
            </a:r>
          </a:p>
        </p:txBody>
      </p:sp>
    </p:spTree>
    <p:extLst>
      <p:ext uri="{BB962C8B-B14F-4D97-AF65-F5344CB8AC3E}">
        <p14:creationId xmlns:p14="http://schemas.microsoft.com/office/powerpoint/2010/main" val="248674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20C816-1029-4C8F-A744-63F6E8F09153}"/>
              </a:ext>
            </a:extLst>
          </p:cNvPr>
          <p:cNvPicPr>
            <a:picLocks noChangeAspect="1"/>
          </p:cNvPicPr>
          <p:nvPr/>
        </p:nvPicPr>
        <p:blipFill>
          <a:blip r:embed="rId4"/>
          <a:stretch>
            <a:fillRect/>
          </a:stretch>
        </p:blipFill>
        <p:spPr>
          <a:xfrm>
            <a:off x="0" y="3065388"/>
            <a:ext cx="9144000" cy="3792612"/>
          </a:xfrm>
          <a:prstGeom prst="rect">
            <a:avLst/>
          </a:prstGeom>
        </p:spPr>
      </p:pic>
      <p:sp>
        <p:nvSpPr>
          <p:cNvPr id="2" name="Title 1"/>
          <p:cNvSpPr>
            <a:spLocks noGrp="1"/>
          </p:cNvSpPr>
          <p:nvPr>
            <p:ph type="title"/>
          </p:nvPr>
        </p:nvSpPr>
        <p:spPr/>
        <p:txBody>
          <a:bodyPr/>
          <a:lstStyle/>
          <a:p>
            <a:r>
              <a:rPr lang="en-US" dirty="0"/>
              <a:t>Pesticides may be in irrigation water</a:t>
            </a:r>
          </a:p>
        </p:txBody>
      </p:sp>
      <p:sp>
        <p:nvSpPr>
          <p:cNvPr id="5" name="Content Placeholder 4"/>
          <p:cNvSpPr>
            <a:spLocks noGrp="1"/>
          </p:cNvSpPr>
          <p:nvPr>
            <p:ph idx="1"/>
          </p:nvPr>
        </p:nvSpPr>
        <p:spPr/>
        <p:txBody>
          <a:bodyPr/>
          <a:lstStyle/>
          <a:p>
            <a:r>
              <a:rPr lang="en-US" dirty="0"/>
              <a:t>Chemigation – the use of irrigation water to apply pesticides to soils and crops </a:t>
            </a:r>
          </a:p>
        </p:txBody>
      </p:sp>
      <p:sp>
        <p:nvSpPr>
          <p:cNvPr id="7" name="TextBox 6"/>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Brenda Carson, Depositphotos</a:t>
            </a:r>
          </a:p>
        </p:txBody>
      </p:sp>
    </p:spTree>
    <p:custDataLst>
      <p:tags r:id="rId1"/>
    </p:custDataLst>
    <p:extLst>
      <p:ext uri="{BB962C8B-B14F-4D97-AF65-F5344CB8AC3E}">
        <p14:creationId xmlns:p14="http://schemas.microsoft.com/office/powerpoint/2010/main" val="413651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7559" y="2513994"/>
            <a:ext cx="1655207" cy="3182388"/>
          </a:xfrm>
          <a:prstGeom prst="rect">
            <a:avLst/>
          </a:prstGeom>
        </p:spPr>
      </p:pic>
      <p:pic>
        <p:nvPicPr>
          <p:cNvPr id="9" name="Picture 8"/>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795198" y="2513994"/>
            <a:ext cx="1655207" cy="3182388"/>
          </a:xfrm>
          <a:prstGeom prst="rect">
            <a:avLst/>
          </a:prstGeom>
        </p:spPr>
      </p:pic>
      <p:pic>
        <p:nvPicPr>
          <p:cNvPr id="10" name="Picture 9"/>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862837" y="2513994"/>
            <a:ext cx="1655207" cy="3182388"/>
          </a:xfrm>
          <a:prstGeom prst="rect">
            <a:avLst/>
          </a:prstGeom>
        </p:spPr>
      </p:pic>
      <p:pic>
        <p:nvPicPr>
          <p:cNvPr id="11" name="Picture 10"/>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930476" y="2513994"/>
            <a:ext cx="1655207" cy="3182388"/>
          </a:xfrm>
          <a:prstGeom prst="rect">
            <a:avLst/>
          </a:prstGeom>
        </p:spPr>
      </p:pic>
      <p:pic>
        <p:nvPicPr>
          <p:cNvPr id="12" name="Picture 11"/>
          <p:cNvPicPr>
            <a:picLocks noChangeAspect="1"/>
          </p:cNvPicPr>
          <p:nvPr/>
        </p:nvPicPr>
        <p:blipFill>
          <a:blip r:embed="rId6"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335686" y="3581524"/>
            <a:ext cx="438950" cy="361220"/>
          </a:xfrm>
          <a:prstGeom prst="rect">
            <a:avLst/>
          </a:prstGeom>
        </p:spPr>
      </p:pic>
      <p:pic>
        <p:nvPicPr>
          <p:cNvPr id="13" name="Picture 12"/>
          <p:cNvPicPr>
            <a:picLocks noChangeAspect="1"/>
          </p:cNvPicPr>
          <p:nvPr/>
        </p:nvPicPr>
        <p:blipFill>
          <a:blip r:embed="rId7"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369032" y="3032838"/>
            <a:ext cx="507536" cy="548687"/>
          </a:xfrm>
          <a:prstGeom prst="rect">
            <a:avLst/>
          </a:prstGeom>
        </p:spPr>
      </p:pic>
      <p:sp>
        <p:nvSpPr>
          <p:cNvPr id="14" name="Oval 13"/>
          <p:cNvSpPr/>
          <p:nvPr/>
        </p:nvSpPr>
        <p:spPr>
          <a:xfrm>
            <a:off x="1527659" y="2799744"/>
            <a:ext cx="70901"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5" name="Picture 14"/>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7076" y="2784217"/>
            <a:ext cx="65133" cy="52106"/>
          </a:xfrm>
          <a:prstGeom prst="rect">
            <a:avLst/>
          </a:prstGeom>
        </p:spPr>
      </p:pic>
      <p:sp>
        <p:nvSpPr>
          <p:cNvPr id="17" name="Explosion 1 16"/>
          <p:cNvSpPr/>
          <p:nvPr/>
        </p:nvSpPr>
        <p:spPr>
          <a:xfrm>
            <a:off x="5528158" y="2513994"/>
            <a:ext cx="285750" cy="342900"/>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8" name="Explosion 2 17"/>
          <p:cNvSpPr/>
          <p:nvPr/>
        </p:nvSpPr>
        <p:spPr>
          <a:xfrm rot="7982508">
            <a:off x="8159355" y="3552949"/>
            <a:ext cx="228600" cy="418370"/>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0" name="TextBox 19"/>
          <p:cNvSpPr txBox="1"/>
          <p:nvPr/>
        </p:nvSpPr>
        <p:spPr>
          <a:xfrm>
            <a:off x="1163058" y="5776740"/>
            <a:ext cx="800100" cy="461665"/>
          </a:xfrm>
          <a:prstGeom prst="rect">
            <a:avLst/>
          </a:prstGeom>
          <a:noFill/>
        </p:spPr>
        <p:txBody>
          <a:bodyPr wrap="square" rtlCol="0">
            <a:spAutoFit/>
          </a:bodyPr>
          <a:lstStyle/>
          <a:p>
            <a:pPr algn="ctr" defTabSz="685800"/>
            <a:r>
              <a:rPr lang="en-US" sz="2400" dirty="0">
                <a:solidFill>
                  <a:prstClr val="black"/>
                </a:solidFill>
              </a:rPr>
              <a:t>Oral</a:t>
            </a:r>
          </a:p>
        </p:txBody>
      </p:sp>
      <p:sp>
        <p:nvSpPr>
          <p:cNvPr id="22" name="TextBox 21"/>
          <p:cNvSpPr txBox="1"/>
          <p:nvPr/>
        </p:nvSpPr>
        <p:spPr>
          <a:xfrm>
            <a:off x="2912415" y="5771544"/>
            <a:ext cx="1537990" cy="461665"/>
          </a:xfrm>
          <a:prstGeom prst="rect">
            <a:avLst/>
          </a:prstGeom>
          <a:noFill/>
        </p:spPr>
        <p:txBody>
          <a:bodyPr wrap="square" rtlCol="0">
            <a:spAutoFit/>
          </a:bodyPr>
          <a:lstStyle/>
          <a:p>
            <a:pPr algn="ctr" defTabSz="685800"/>
            <a:r>
              <a:rPr lang="en-US" sz="2400" dirty="0">
                <a:solidFill>
                  <a:prstClr val="black"/>
                </a:solidFill>
              </a:rPr>
              <a:t>Inhalation</a:t>
            </a:r>
          </a:p>
        </p:txBody>
      </p:sp>
      <p:sp>
        <p:nvSpPr>
          <p:cNvPr id="23" name="TextBox 22"/>
          <p:cNvSpPr txBox="1"/>
          <p:nvPr/>
        </p:nvSpPr>
        <p:spPr>
          <a:xfrm>
            <a:off x="5170435" y="5776740"/>
            <a:ext cx="1040009" cy="461665"/>
          </a:xfrm>
          <a:prstGeom prst="rect">
            <a:avLst/>
          </a:prstGeom>
          <a:noFill/>
        </p:spPr>
        <p:txBody>
          <a:bodyPr wrap="square" rtlCol="0">
            <a:spAutoFit/>
          </a:bodyPr>
          <a:lstStyle/>
          <a:p>
            <a:pPr algn="ctr" defTabSz="685800"/>
            <a:r>
              <a:rPr lang="en-US" sz="2400" dirty="0">
                <a:solidFill>
                  <a:prstClr val="black"/>
                </a:solidFill>
              </a:rPr>
              <a:t>Ocular</a:t>
            </a:r>
          </a:p>
        </p:txBody>
      </p:sp>
      <p:sp>
        <p:nvSpPr>
          <p:cNvPr id="24" name="TextBox 23"/>
          <p:cNvSpPr txBox="1"/>
          <p:nvPr/>
        </p:nvSpPr>
        <p:spPr>
          <a:xfrm>
            <a:off x="7184816" y="5778903"/>
            <a:ext cx="1146525" cy="461665"/>
          </a:xfrm>
          <a:prstGeom prst="rect">
            <a:avLst/>
          </a:prstGeom>
          <a:noFill/>
        </p:spPr>
        <p:txBody>
          <a:bodyPr wrap="square" rtlCol="0">
            <a:spAutoFit/>
          </a:bodyPr>
          <a:lstStyle/>
          <a:p>
            <a:pPr algn="ctr" defTabSz="685800"/>
            <a:r>
              <a:rPr lang="en-US" sz="2400" dirty="0">
                <a:solidFill>
                  <a:prstClr val="black"/>
                </a:solidFill>
              </a:rPr>
              <a:t>Dermal</a:t>
            </a:r>
          </a:p>
        </p:txBody>
      </p:sp>
      <p:sp>
        <p:nvSpPr>
          <p:cNvPr id="3" name="Title 2"/>
          <p:cNvSpPr>
            <a:spLocks noGrp="1"/>
          </p:cNvSpPr>
          <p:nvPr>
            <p:ph type="title"/>
          </p:nvPr>
        </p:nvSpPr>
        <p:spPr/>
        <p:txBody>
          <a:bodyPr/>
          <a:lstStyle/>
          <a:p>
            <a:r>
              <a:rPr lang="en-US" dirty="0"/>
              <a:t>Routes through which pesticides can enter the body</a:t>
            </a:r>
          </a:p>
        </p:txBody>
      </p:sp>
    </p:spTree>
    <p:custDataLst>
      <p:tags r:id="rId1"/>
    </p:custDataLst>
    <p:extLst>
      <p:ext uri="{BB962C8B-B14F-4D97-AF65-F5344CB8AC3E}">
        <p14:creationId xmlns:p14="http://schemas.microsoft.com/office/powerpoint/2010/main" val="4239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exposure</a:t>
            </a:r>
          </a:p>
        </p:txBody>
      </p:sp>
      <p:sp>
        <p:nvSpPr>
          <p:cNvPr id="3" name="Content Placeholder 2"/>
          <p:cNvSpPr>
            <a:spLocks noGrp="1"/>
          </p:cNvSpPr>
          <p:nvPr>
            <p:ph idx="1"/>
          </p:nvPr>
        </p:nvSpPr>
        <p:spPr>
          <a:xfrm>
            <a:off x="628650" y="1825625"/>
            <a:ext cx="5571585" cy="4351338"/>
          </a:xfrm>
        </p:spPr>
        <p:txBody>
          <a:bodyPr/>
          <a:lstStyle/>
          <a:p>
            <a:r>
              <a:rPr lang="en-US" altLang="en-US" dirty="0"/>
              <a:t>Skin comes in direct contact with pesticides or pesticide residues</a:t>
            </a:r>
          </a:p>
          <a:p>
            <a:r>
              <a:rPr lang="en-US" altLang="en-US" dirty="0"/>
              <a:t>Rash, blisters, skin irritations</a:t>
            </a:r>
          </a:p>
          <a:p>
            <a:endParaRPr lang="en-US" dirty="0"/>
          </a:p>
        </p:txBody>
      </p:sp>
      <p:pic>
        <p:nvPicPr>
          <p:cNvPr id="19" name="Picture 18"/>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sp>
        <p:nvSpPr>
          <p:cNvPr id="20" name="Explosion 2 19"/>
          <p:cNvSpPr/>
          <p:nvPr/>
        </p:nvSpPr>
        <p:spPr>
          <a:xfrm rot="7982508">
            <a:off x="7946914" y="3075963"/>
            <a:ext cx="304800" cy="557826"/>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03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500" autoRev="1" fill="remove"/>
                                        <p:tgtEl>
                                          <p:spTgt spid="20"/>
                                        </p:tgtEl>
                                        <p:attrNameLst>
                                          <p:attrName>style.color</p:attrName>
                                        </p:attrNameLst>
                                      </p:cBhvr>
                                      <p:to>
                                        <a:schemeClr val="bg1"/>
                                      </p:to>
                                    </p:animClr>
                                    <p:animClr clrSpc="rgb" dir="cw">
                                      <p:cBhvr>
                                        <p:cTn id="7" dur="1500" autoRev="1" fill="remove"/>
                                        <p:tgtEl>
                                          <p:spTgt spid="20"/>
                                        </p:tgtEl>
                                        <p:attrNameLst>
                                          <p:attrName>fillcolor</p:attrName>
                                        </p:attrNameLst>
                                      </p:cBhvr>
                                      <p:to>
                                        <a:schemeClr val="bg1"/>
                                      </p:to>
                                    </p:animClr>
                                    <p:set>
                                      <p:cBhvr>
                                        <p:cTn id="8" dur="1500" autoRev="1" fill="remove"/>
                                        <p:tgtEl>
                                          <p:spTgt spid="20"/>
                                        </p:tgtEl>
                                        <p:attrNameLst>
                                          <p:attrName>fill.type</p:attrName>
                                        </p:attrNameLst>
                                      </p:cBhvr>
                                      <p:to>
                                        <p:strVal val="solid"/>
                                      </p:to>
                                    </p:set>
                                    <p:set>
                                      <p:cBhvr>
                                        <p:cTn id="9" dur="1500" autoRev="1" fill="remove"/>
                                        <p:tgtEl>
                                          <p:spTgt spid="2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exposure</a:t>
            </a:r>
          </a:p>
        </p:txBody>
      </p:sp>
      <p:sp>
        <p:nvSpPr>
          <p:cNvPr id="3" name="Content Placeholder 2"/>
          <p:cNvSpPr>
            <a:spLocks noGrp="1"/>
          </p:cNvSpPr>
          <p:nvPr>
            <p:ph idx="1"/>
          </p:nvPr>
        </p:nvSpPr>
        <p:spPr>
          <a:xfrm>
            <a:off x="628650" y="1825625"/>
            <a:ext cx="5534644" cy="4351338"/>
          </a:xfrm>
        </p:spPr>
        <p:txBody>
          <a:bodyPr/>
          <a:lstStyle/>
          <a:p>
            <a:r>
              <a:rPr lang="en-US" dirty="0"/>
              <a:t>Pesticide drift</a:t>
            </a:r>
          </a:p>
          <a:p>
            <a:r>
              <a:rPr lang="en-US" dirty="0"/>
              <a:t>Rubbing eyes with unwashed hands</a:t>
            </a:r>
          </a:p>
        </p:txBody>
      </p:sp>
      <p:pic>
        <p:nvPicPr>
          <p:cNvPr id="11" name="Picture 10"/>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sp>
        <p:nvSpPr>
          <p:cNvPr id="19" name="Explosion 1 18"/>
          <p:cNvSpPr/>
          <p:nvPr/>
        </p:nvSpPr>
        <p:spPr>
          <a:xfrm>
            <a:off x="7195503" y="1690689"/>
            <a:ext cx="381000" cy="457200"/>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56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500" autoRev="1" fill="remove"/>
                                        <p:tgtEl>
                                          <p:spTgt spid="19"/>
                                        </p:tgtEl>
                                        <p:attrNameLst>
                                          <p:attrName>style.color</p:attrName>
                                        </p:attrNameLst>
                                      </p:cBhvr>
                                      <p:to>
                                        <a:schemeClr val="bg1"/>
                                      </p:to>
                                    </p:animClr>
                                    <p:animClr clrSpc="rgb" dir="cw">
                                      <p:cBhvr>
                                        <p:cTn id="7" dur="1500" autoRev="1" fill="remove"/>
                                        <p:tgtEl>
                                          <p:spTgt spid="19"/>
                                        </p:tgtEl>
                                        <p:attrNameLst>
                                          <p:attrName>fillcolor</p:attrName>
                                        </p:attrNameLst>
                                      </p:cBhvr>
                                      <p:to>
                                        <a:schemeClr val="bg1"/>
                                      </p:to>
                                    </p:animClr>
                                    <p:set>
                                      <p:cBhvr>
                                        <p:cTn id="8" dur="1500" autoRev="1" fill="remove"/>
                                        <p:tgtEl>
                                          <p:spTgt spid="19"/>
                                        </p:tgtEl>
                                        <p:attrNameLst>
                                          <p:attrName>fill.type</p:attrName>
                                        </p:attrNameLst>
                                      </p:cBhvr>
                                      <p:to>
                                        <p:strVal val="solid"/>
                                      </p:to>
                                    </p:set>
                                    <p:set>
                                      <p:cBhvr>
                                        <p:cTn id="9" dur="1500" autoRev="1" fill="remove"/>
                                        <p:tgtEl>
                                          <p:spTgt spid="1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exposure</a:t>
            </a:r>
          </a:p>
        </p:txBody>
      </p:sp>
      <p:sp>
        <p:nvSpPr>
          <p:cNvPr id="14" name="Content Placeholder 13"/>
          <p:cNvSpPr>
            <a:spLocks noGrp="1"/>
          </p:cNvSpPr>
          <p:nvPr>
            <p:ph idx="1"/>
          </p:nvPr>
        </p:nvSpPr>
        <p:spPr>
          <a:xfrm>
            <a:off x="628650" y="1825625"/>
            <a:ext cx="5558394" cy="4351338"/>
          </a:xfrm>
        </p:spPr>
        <p:txBody>
          <a:bodyPr/>
          <a:lstStyle/>
          <a:p>
            <a:r>
              <a:rPr lang="en-US" altLang="en-US" dirty="0"/>
              <a:t>Vapor or dust from pesticide drift</a:t>
            </a:r>
          </a:p>
          <a:p>
            <a:r>
              <a:rPr lang="en-US" altLang="en-US" dirty="0"/>
              <a:t>Entering treated areas</a:t>
            </a:r>
          </a:p>
        </p:txBody>
      </p:sp>
      <p:pic>
        <p:nvPicPr>
          <p:cNvPr id="11" name="Picture 10"/>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pic>
        <p:nvPicPr>
          <p:cNvPr id="12" name="Picture 11"/>
          <p:cNvPicPr>
            <a:picLocks noChangeAspect="1"/>
          </p:cNvPicPr>
          <p:nvPr/>
        </p:nvPicPr>
        <p:blipFill>
          <a:blip r:embed="rId4">
            <a:duotone>
              <a:prstClr val="black"/>
              <a:schemeClr val="accent1">
                <a:tint val="45000"/>
                <a:satMod val="400000"/>
              </a:schemeClr>
            </a:duotone>
          </a:blip>
          <a:stretch>
            <a:fillRect/>
          </a:stretch>
        </p:blipFill>
        <p:spPr>
          <a:xfrm>
            <a:off x="7073520" y="2382480"/>
            <a:ext cx="676715" cy="731583"/>
          </a:xfrm>
          <a:prstGeom prst="rect">
            <a:avLst/>
          </a:prstGeom>
        </p:spPr>
      </p:pic>
      <p:pic>
        <p:nvPicPr>
          <p:cNvPr id="13" name="Picture 12"/>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50912" y="2050985"/>
            <a:ext cx="86844" cy="69475"/>
          </a:xfrm>
          <a:prstGeom prst="rect">
            <a:avLst/>
          </a:prstGeom>
        </p:spPr>
      </p:pic>
    </p:spTree>
    <p:extLst>
      <p:ext uri="{BB962C8B-B14F-4D97-AF65-F5344CB8AC3E}">
        <p14:creationId xmlns:p14="http://schemas.microsoft.com/office/powerpoint/2010/main" val="39414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7.5E-6 -1.11111E-6 L -7.5E-6 -1.11111E-6 C 0.00052 0.01065 0.00052 0.02153 0.00157 0.03241 C 0.0019 0.03634 0.00347 0.04004 0.00433 0.04375 L 0.0059 0.04953 C 0.00538 0.06273 0.00555 0.07639 0.00433 0.08958 C 0.00416 0.0919 0.00277 0.09375 0.00157 0.09537 C -0.00105 0.09838 -0.00712 0.10301 -0.00712 0.10301 C -0.01476 0.11805 -0.00469 0.09977 -0.01424 0.1125 C -0.01546 0.11412 -0.01702 0.11828 -0.01702 0.11828 L -0.01702 0.11828 " pathEditMode="relative" ptsTypes="AAAAAAAAAAA">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exposure</a:t>
            </a:r>
          </a:p>
        </p:txBody>
      </p:sp>
      <p:sp>
        <p:nvSpPr>
          <p:cNvPr id="9" name="Content Placeholder 8"/>
          <p:cNvSpPr>
            <a:spLocks noGrp="1"/>
          </p:cNvSpPr>
          <p:nvPr>
            <p:ph idx="1"/>
          </p:nvPr>
        </p:nvSpPr>
        <p:spPr>
          <a:xfrm>
            <a:off x="628650" y="1825625"/>
            <a:ext cx="5444986" cy="4351338"/>
          </a:xfrm>
        </p:spPr>
        <p:txBody>
          <a:bodyPr/>
          <a:lstStyle/>
          <a:p>
            <a:r>
              <a:rPr lang="en-US" dirty="0"/>
              <a:t>Drink, smoke, eat, or chew gum with unwashed hands</a:t>
            </a:r>
          </a:p>
          <a:p>
            <a:r>
              <a:rPr lang="en-US" dirty="0"/>
              <a:t>Unwashed produce</a:t>
            </a:r>
          </a:p>
          <a:p>
            <a:r>
              <a:rPr lang="en-US" dirty="0"/>
              <a:t>Drinking from pesticide containers</a:t>
            </a:r>
          </a:p>
          <a:p>
            <a:r>
              <a:rPr lang="en-US" dirty="0"/>
              <a:t>Drinking irrigation water</a:t>
            </a:r>
          </a:p>
        </p:txBody>
      </p:sp>
      <p:pic>
        <p:nvPicPr>
          <p:cNvPr id="6" name="Picture 5"/>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pic>
        <p:nvPicPr>
          <p:cNvPr id="7" name="Picture 6"/>
          <p:cNvPicPr>
            <a:picLocks noChangeAspect="1"/>
          </p:cNvPicPr>
          <p:nvPr/>
        </p:nvPicPr>
        <p:blipFill>
          <a:blip r:embed="rId4">
            <a:duotone>
              <a:prstClr val="black"/>
              <a:schemeClr val="accent1">
                <a:tint val="45000"/>
                <a:satMod val="400000"/>
              </a:schemeClr>
            </a:duotone>
          </a:blip>
          <a:stretch>
            <a:fillRect/>
          </a:stretch>
        </p:blipFill>
        <p:spPr>
          <a:xfrm>
            <a:off x="7119244" y="3114063"/>
            <a:ext cx="585267" cy="481626"/>
          </a:xfrm>
          <a:prstGeom prst="rect">
            <a:avLst/>
          </a:prstGeom>
        </p:spPr>
      </p:pic>
      <p:sp>
        <p:nvSpPr>
          <p:cNvPr id="8" name="Oval 7"/>
          <p:cNvSpPr/>
          <p:nvPr/>
        </p:nvSpPr>
        <p:spPr>
          <a:xfrm>
            <a:off x="7375207" y="2071689"/>
            <a:ext cx="94535"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3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52 -0.00093 L -0.00052 -0.00093 C -0.00087 0.00393 -0.00173 0.00903 -0.00173 0.01389 C -0.00173 0.03079 -0.00121 0.0331 0.0007 0.0456 C 0.00035 0.06296 0.00018 0.08009 -0.00052 0.09722 C -0.00052 0.09907 -0.00139 0.10069 -0.00173 0.10231 C -0.00225 0.10463 -0.00225 0.10694 -0.00295 0.10903 C -0.00364 0.11088 -0.00486 0.11227 -0.00555 0.11389 C -0.0066 0.11713 -0.00712 0.1206 -0.00798 0.12407 L -0.0092 0.12893 C -0.00885 0.13102 -0.00764 0.13819 -0.00677 0.14074 C -0.00607 0.14236 -0.00521 0.14421 -0.00434 0.1456 C -0.00191 0.14907 0.00122 0.15185 0.0033 0.15555 C 0.0066 0.16227 0.00452 0.15949 0.00955 0.16389 C 0.01059 0.16805 0.01094 0.17083 0.01337 0.17407 C 0.01771 0.17986 0.01702 0.1743 0.01702 0.18079 L 0.01702 0.18079 " pathEditMode="relative" ptsTypes="AAAAAAAAAAAAAAA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Potential pesticide hazards</a:t>
            </a:r>
          </a:p>
        </p:txBody>
      </p:sp>
      <p:sp>
        <p:nvSpPr>
          <p:cNvPr id="4" name="Content Placeholder 3"/>
          <p:cNvSpPr>
            <a:spLocks noGrp="1"/>
          </p:cNvSpPr>
          <p:nvPr>
            <p:ph idx="1"/>
          </p:nvPr>
        </p:nvSpPr>
        <p:spPr/>
        <p:txBody>
          <a:bodyPr/>
          <a:lstStyle/>
          <a:p>
            <a:r>
              <a:rPr lang="en-US" dirty="0"/>
              <a:t>Acute effects happen quickly during or after exposure</a:t>
            </a:r>
          </a:p>
          <a:p>
            <a:r>
              <a:rPr lang="en-US" dirty="0"/>
              <a:t>Delayed effects may take time to develop after an exposure</a:t>
            </a:r>
          </a:p>
          <a:p>
            <a:r>
              <a:rPr lang="en-US" dirty="0"/>
              <a:t>Chronic effects are the result of exposures over a long period of time</a:t>
            </a:r>
          </a:p>
          <a:p>
            <a:r>
              <a:rPr lang="en-US" dirty="0"/>
              <a:t>Sensitization is the gradual development of an allergic reaction to pesticides </a:t>
            </a:r>
          </a:p>
        </p:txBody>
      </p:sp>
    </p:spTree>
    <p:custDataLst>
      <p:tags r:id="rId1"/>
    </p:custDataLst>
    <p:extLst>
      <p:ext uri="{BB962C8B-B14F-4D97-AF65-F5344CB8AC3E}">
        <p14:creationId xmlns:p14="http://schemas.microsoft.com/office/powerpoint/2010/main" val="41080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5024F0-23FC-4372-A91A-96519A1D4FA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97" b="99500" l="8869" r="99486">
                        <a14:foregroundMark x1="54627" y1="85115" x2="54627" y2="85115"/>
                        <a14:foregroundMark x1="37404" y1="96503" x2="61183" y2="97003"/>
                        <a14:foregroundMark x1="61183" y1="97003" x2="64524" y2="96503"/>
                        <a14:foregroundMark x1="85990" y1="62338" x2="86247" y2="90410"/>
                        <a14:foregroundMark x1="86247" y1="90410" x2="91517" y2="97103"/>
                        <a14:foregroundMark x1="91517" y1="97103" x2="94859" y2="97303"/>
                        <a14:foregroundMark x1="8997" y1="99800" x2="13496" y2="92408"/>
                        <a14:foregroundMark x1="13496" y1="92408" x2="13496" y2="91608"/>
                        <a14:foregroundMark x1="84704" y1="52348" x2="88175" y2="71728"/>
                        <a14:foregroundMark x1="79949" y1="51848" x2="77635" y2="59540"/>
                        <a14:foregroundMark x1="77635" y1="59540" x2="77635" y2="59540"/>
                        <a14:foregroundMark x1="96144" y1="95305" x2="99614" y2="98002"/>
                        <a14:foregroundMark x1="42802" y1="8991" x2="53856" y2="7992"/>
                        <a14:foregroundMark x1="53856" y1="7992" x2="61054" y2="8492"/>
                        <a14:foregroundMark x1="52442" y1="2797" x2="61054" y2="6494"/>
                        <a14:foregroundMark x1="65553" y1="16184" x2="65553" y2="8991"/>
                        <a14:foregroundMark x1="37404" y1="11688" x2="45373" y2="5894"/>
                        <a14:foregroundMark x1="45373" y1="5894" x2="50257" y2="3996"/>
                      </a14:backgroundRemoval>
                    </a14:imgEffect>
                  </a14:imgLayer>
                </a14:imgProps>
              </a:ext>
            </a:extLst>
          </a:blip>
          <a:stretch>
            <a:fillRect/>
          </a:stretch>
        </p:blipFill>
        <p:spPr>
          <a:xfrm>
            <a:off x="1946495" y="714950"/>
            <a:ext cx="4774518" cy="6143050"/>
          </a:xfrm>
          <a:prstGeom prst="rect">
            <a:avLst/>
          </a:prstGeom>
        </p:spPr>
      </p:pic>
      <p:sp>
        <p:nvSpPr>
          <p:cNvPr id="19" name="TextBox 18"/>
          <p:cNvSpPr txBox="1"/>
          <p:nvPr/>
        </p:nvSpPr>
        <p:spPr>
          <a:xfrm>
            <a:off x="6036814" y="2672687"/>
            <a:ext cx="1881894" cy="523220"/>
          </a:xfrm>
          <a:prstGeom prst="rect">
            <a:avLst/>
          </a:prstGeom>
          <a:noFill/>
        </p:spPr>
        <p:txBody>
          <a:bodyPr wrap="square" rtlCol="0">
            <a:spAutoFit/>
          </a:bodyPr>
          <a:lstStyle/>
          <a:p>
            <a:r>
              <a:rPr lang="en-US" sz="2800" dirty="0"/>
              <a:t>Throat pain</a:t>
            </a:r>
          </a:p>
        </p:txBody>
      </p:sp>
      <p:sp>
        <p:nvSpPr>
          <p:cNvPr id="21" name="TextBox 20"/>
          <p:cNvSpPr txBox="1"/>
          <p:nvPr/>
        </p:nvSpPr>
        <p:spPr>
          <a:xfrm>
            <a:off x="6018302" y="561700"/>
            <a:ext cx="1676400" cy="954107"/>
          </a:xfrm>
          <a:prstGeom prst="rect">
            <a:avLst/>
          </a:prstGeom>
          <a:noFill/>
        </p:spPr>
        <p:txBody>
          <a:bodyPr wrap="square" rtlCol="0">
            <a:spAutoFit/>
          </a:bodyPr>
          <a:lstStyle/>
          <a:p>
            <a:r>
              <a:rPr lang="en-US" sz="2800" dirty="0"/>
              <a:t>Eye irritation</a:t>
            </a:r>
          </a:p>
        </p:txBody>
      </p:sp>
      <p:sp>
        <p:nvSpPr>
          <p:cNvPr id="22" name="TextBox 21"/>
          <p:cNvSpPr txBox="1"/>
          <p:nvPr/>
        </p:nvSpPr>
        <p:spPr>
          <a:xfrm>
            <a:off x="628650" y="4670610"/>
            <a:ext cx="1557564" cy="1815882"/>
          </a:xfrm>
          <a:prstGeom prst="rect">
            <a:avLst/>
          </a:prstGeom>
          <a:noFill/>
        </p:spPr>
        <p:txBody>
          <a:bodyPr wrap="square" rtlCol="0">
            <a:spAutoFit/>
          </a:bodyPr>
          <a:lstStyle/>
          <a:p>
            <a:r>
              <a:rPr lang="en-US" sz="2800" dirty="0"/>
              <a:t>Skin irritation</a:t>
            </a:r>
          </a:p>
          <a:p>
            <a:r>
              <a:rPr lang="en-US" sz="2800" dirty="0"/>
              <a:t>Skin rashes</a:t>
            </a:r>
          </a:p>
        </p:txBody>
      </p:sp>
      <p:cxnSp>
        <p:nvCxnSpPr>
          <p:cNvPr id="23" name="Straight Connector 22"/>
          <p:cNvCxnSpPr/>
          <p:nvPr/>
        </p:nvCxnSpPr>
        <p:spPr>
          <a:xfrm flipV="1">
            <a:off x="5049278" y="1199275"/>
            <a:ext cx="829754"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31541" y="3014849"/>
            <a:ext cx="1186761" cy="70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470224" y="2209372"/>
            <a:ext cx="1408808" cy="432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30249" y="1926742"/>
            <a:ext cx="1676400" cy="523220"/>
          </a:xfrm>
          <a:prstGeom prst="rect">
            <a:avLst/>
          </a:prstGeom>
          <a:noFill/>
        </p:spPr>
        <p:txBody>
          <a:bodyPr wrap="square" rtlCol="0">
            <a:spAutoFit/>
          </a:bodyPr>
          <a:lstStyle/>
          <a:p>
            <a:r>
              <a:rPr lang="en-US" sz="2800" dirty="0"/>
              <a:t>Nose pain</a:t>
            </a:r>
          </a:p>
        </p:txBody>
      </p:sp>
      <p:sp>
        <p:nvSpPr>
          <p:cNvPr id="33" name="Title 32"/>
          <p:cNvSpPr>
            <a:spLocks noGrp="1"/>
          </p:cNvSpPr>
          <p:nvPr>
            <p:ph type="title"/>
          </p:nvPr>
        </p:nvSpPr>
        <p:spPr>
          <a:xfrm>
            <a:off x="329392" y="237474"/>
            <a:ext cx="7886700" cy="523123"/>
          </a:xfrm>
        </p:spPr>
        <p:txBody>
          <a:bodyPr>
            <a:normAutofit fontScale="90000"/>
          </a:bodyPr>
          <a:lstStyle/>
          <a:p>
            <a:r>
              <a:rPr lang="en-US" dirty="0"/>
              <a:t>Acute pesticide injury</a:t>
            </a:r>
          </a:p>
        </p:txBody>
      </p:sp>
      <p:sp>
        <p:nvSpPr>
          <p:cNvPr id="12" name="TextBox 11"/>
          <p:cNvSpPr txBox="1"/>
          <p:nvPr/>
        </p:nvSpPr>
        <p:spPr>
          <a:xfrm>
            <a:off x="1292292" y="1038059"/>
            <a:ext cx="2265670" cy="523220"/>
          </a:xfrm>
          <a:prstGeom prst="rect">
            <a:avLst/>
          </a:prstGeom>
          <a:noFill/>
        </p:spPr>
        <p:txBody>
          <a:bodyPr wrap="square" rtlCol="0">
            <a:spAutoFit/>
          </a:bodyPr>
          <a:lstStyle/>
          <a:p>
            <a:r>
              <a:rPr lang="en-US" sz="2800" dirty="0"/>
              <a:t>Headaches</a:t>
            </a:r>
          </a:p>
        </p:txBody>
      </p:sp>
      <p:cxnSp>
        <p:nvCxnSpPr>
          <p:cNvPr id="13" name="Straight Connector 12"/>
          <p:cNvCxnSpPr/>
          <p:nvPr/>
        </p:nvCxnSpPr>
        <p:spPr>
          <a:xfrm flipH="1">
            <a:off x="2959138" y="1411238"/>
            <a:ext cx="1612862" cy="1631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92099" y="5243639"/>
            <a:ext cx="60069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01410" y="4157775"/>
            <a:ext cx="1686350" cy="3148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65604" y="5665326"/>
            <a:ext cx="1490898" cy="14068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5942" y="5403716"/>
            <a:ext cx="1881894" cy="523220"/>
          </a:xfrm>
          <a:prstGeom prst="rect">
            <a:avLst/>
          </a:prstGeom>
          <a:noFill/>
        </p:spPr>
        <p:txBody>
          <a:bodyPr wrap="square" rtlCol="0">
            <a:spAutoFit/>
          </a:bodyPr>
          <a:lstStyle/>
          <a:p>
            <a:r>
              <a:rPr lang="en-US" sz="2800" dirty="0"/>
              <a:t>Nausea</a:t>
            </a:r>
          </a:p>
        </p:txBody>
      </p:sp>
      <p:sp>
        <p:nvSpPr>
          <p:cNvPr id="20" name="TextBox 19"/>
          <p:cNvSpPr txBox="1"/>
          <p:nvPr/>
        </p:nvSpPr>
        <p:spPr>
          <a:xfrm>
            <a:off x="7104007" y="3832332"/>
            <a:ext cx="1676400" cy="954107"/>
          </a:xfrm>
          <a:prstGeom prst="rect">
            <a:avLst/>
          </a:prstGeom>
          <a:noFill/>
        </p:spPr>
        <p:txBody>
          <a:bodyPr wrap="square" rtlCol="0">
            <a:spAutoFit/>
          </a:bodyPr>
          <a:lstStyle/>
          <a:p>
            <a:r>
              <a:rPr lang="en-US" sz="2800" dirty="0"/>
              <a:t>Difficulty breathing</a:t>
            </a:r>
          </a:p>
        </p:txBody>
      </p:sp>
      <p:sp>
        <p:nvSpPr>
          <p:cNvPr id="26" name="TextBox 25"/>
          <p:cNvSpPr txBox="1"/>
          <p:nvPr/>
        </p:nvSpPr>
        <p:spPr>
          <a:xfrm>
            <a:off x="272023" y="3385017"/>
            <a:ext cx="1801059" cy="523220"/>
          </a:xfrm>
          <a:prstGeom prst="rect">
            <a:avLst/>
          </a:prstGeom>
          <a:noFill/>
        </p:spPr>
        <p:txBody>
          <a:bodyPr wrap="square" rtlCol="0">
            <a:spAutoFit/>
          </a:bodyPr>
          <a:lstStyle/>
          <a:p>
            <a:r>
              <a:rPr lang="en-US" sz="2800" dirty="0"/>
              <a:t>Chest pain</a:t>
            </a:r>
          </a:p>
        </p:txBody>
      </p:sp>
      <p:cxnSp>
        <p:nvCxnSpPr>
          <p:cNvPr id="27" name="Straight Connector 26"/>
          <p:cNvCxnSpPr/>
          <p:nvPr/>
        </p:nvCxnSpPr>
        <p:spPr>
          <a:xfrm>
            <a:off x="1992099" y="3680912"/>
            <a:ext cx="1934078" cy="7805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08175" y="1449688"/>
            <a:ext cx="2265670" cy="954107"/>
          </a:xfrm>
          <a:prstGeom prst="rect">
            <a:avLst/>
          </a:prstGeom>
          <a:noFill/>
        </p:spPr>
        <p:txBody>
          <a:bodyPr wrap="square" rtlCol="0">
            <a:spAutoFit/>
          </a:bodyPr>
          <a:lstStyle/>
          <a:p>
            <a:r>
              <a:rPr lang="en-US" sz="2800" dirty="0"/>
              <a:t>Loss of consciousness</a:t>
            </a:r>
          </a:p>
        </p:txBody>
      </p:sp>
    </p:spTree>
    <p:extLst>
      <p:ext uri="{BB962C8B-B14F-4D97-AF65-F5344CB8AC3E}">
        <p14:creationId xmlns:p14="http://schemas.microsoft.com/office/powerpoint/2010/main" val="3625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30" grpId="0"/>
      <p:bldP spid="12" grpId="0"/>
      <p:bldP spid="18" grpId="0"/>
      <p:bldP spid="20" grpId="0"/>
      <p:bldP spid="2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148A6F3-AE7B-4B80-8647-84822F360F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97" b="99500" l="8869" r="99486">
                        <a14:foregroundMark x1="54627" y1="85115" x2="54627" y2="85115"/>
                        <a14:foregroundMark x1="37404" y1="96503" x2="61183" y2="97003"/>
                        <a14:foregroundMark x1="61183" y1="97003" x2="64524" y2="96503"/>
                        <a14:foregroundMark x1="85990" y1="62338" x2="86247" y2="90410"/>
                        <a14:foregroundMark x1="86247" y1="90410" x2="91517" y2="97103"/>
                        <a14:foregroundMark x1="91517" y1="97103" x2="94859" y2="97303"/>
                        <a14:foregroundMark x1="8997" y1="99800" x2="13496" y2="92408"/>
                        <a14:foregroundMark x1="13496" y1="92408" x2="13496" y2="91608"/>
                        <a14:foregroundMark x1="84704" y1="52348" x2="88175" y2="71728"/>
                        <a14:foregroundMark x1="79949" y1="51848" x2="77635" y2="59540"/>
                        <a14:foregroundMark x1="77635" y1="59540" x2="77635" y2="59540"/>
                        <a14:foregroundMark x1="96144" y1="95305" x2="99614" y2="98002"/>
                        <a14:foregroundMark x1="42802" y1="8991" x2="53856" y2="7992"/>
                        <a14:foregroundMark x1="53856" y1="7992" x2="61054" y2="8492"/>
                        <a14:foregroundMark x1="52442" y1="2797" x2="61054" y2="6494"/>
                        <a14:foregroundMark x1="65553" y1="16184" x2="65553" y2="8991"/>
                        <a14:foregroundMark x1="37404" y1="11688" x2="45373" y2="5894"/>
                        <a14:foregroundMark x1="45373" y1="5894" x2="50257" y2="3996"/>
                      </a14:backgroundRemoval>
                    </a14:imgEffect>
                  </a14:imgLayer>
                </a14:imgProps>
              </a:ext>
            </a:extLst>
          </a:blip>
          <a:stretch>
            <a:fillRect/>
          </a:stretch>
        </p:blipFill>
        <p:spPr>
          <a:xfrm>
            <a:off x="1946495" y="714950"/>
            <a:ext cx="4774518" cy="6143050"/>
          </a:xfrm>
          <a:prstGeom prst="rect">
            <a:avLst/>
          </a:prstGeom>
        </p:spPr>
      </p:pic>
      <p:sp>
        <p:nvSpPr>
          <p:cNvPr id="17" name="TextBox 16"/>
          <p:cNvSpPr txBox="1"/>
          <p:nvPr/>
        </p:nvSpPr>
        <p:spPr>
          <a:xfrm>
            <a:off x="91727" y="1428377"/>
            <a:ext cx="2863064" cy="523220"/>
          </a:xfrm>
          <a:prstGeom prst="rect">
            <a:avLst/>
          </a:prstGeom>
          <a:noFill/>
        </p:spPr>
        <p:txBody>
          <a:bodyPr wrap="square" rtlCol="0">
            <a:spAutoFit/>
          </a:bodyPr>
          <a:lstStyle/>
          <a:p>
            <a:r>
              <a:rPr lang="en-US" sz="2800" dirty="0"/>
              <a:t>Unconsciousness</a:t>
            </a:r>
          </a:p>
        </p:txBody>
      </p:sp>
      <p:cxnSp>
        <p:nvCxnSpPr>
          <p:cNvPr id="18" name="Straight Connector 17"/>
          <p:cNvCxnSpPr/>
          <p:nvPr/>
        </p:nvCxnSpPr>
        <p:spPr>
          <a:xfrm flipH="1">
            <a:off x="2877138" y="1411239"/>
            <a:ext cx="1694862" cy="2794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68330" y="2236727"/>
            <a:ext cx="1676400" cy="954107"/>
          </a:xfrm>
          <a:prstGeom prst="rect">
            <a:avLst/>
          </a:prstGeom>
          <a:noFill/>
        </p:spPr>
        <p:txBody>
          <a:bodyPr wrap="square" rtlCol="0">
            <a:spAutoFit/>
          </a:bodyPr>
          <a:lstStyle/>
          <a:p>
            <a:r>
              <a:rPr lang="en-US" sz="2800" dirty="0"/>
              <a:t>Salivation</a:t>
            </a:r>
          </a:p>
          <a:p>
            <a:r>
              <a:rPr lang="en-US" sz="2800" dirty="0"/>
              <a:t>Drooling</a:t>
            </a:r>
          </a:p>
        </p:txBody>
      </p:sp>
      <p:sp>
        <p:nvSpPr>
          <p:cNvPr id="21" name="TextBox 20"/>
          <p:cNvSpPr txBox="1"/>
          <p:nvPr/>
        </p:nvSpPr>
        <p:spPr>
          <a:xfrm>
            <a:off x="5879032" y="580727"/>
            <a:ext cx="2966041" cy="954107"/>
          </a:xfrm>
          <a:prstGeom prst="rect">
            <a:avLst/>
          </a:prstGeom>
          <a:noFill/>
        </p:spPr>
        <p:txBody>
          <a:bodyPr wrap="square" rtlCol="0">
            <a:spAutoFit/>
          </a:bodyPr>
          <a:lstStyle/>
          <a:p>
            <a:r>
              <a:rPr lang="en-US" sz="2800" dirty="0"/>
              <a:t>Severe constriction of pupils</a:t>
            </a:r>
          </a:p>
        </p:txBody>
      </p:sp>
      <p:sp>
        <p:nvSpPr>
          <p:cNvPr id="22" name="TextBox 21"/>
          <p:cNvSpPr txBox="1"/>
          <p:nvPr/>
        </p:nvSpPr>
        <p:spPr>
          <a:xfrm>
            <a:off x="509814" y="4670610"/>
            <a:ext cx="1676400" cy="1384995"/>
          </a:xfrm>
          <a:prstGeom prst="rect">
            <a:avLst/>
          </a:prstGeom>
          <a:noFill/>
        </p:spPr>
        <p:txBody>
          <a:bodyPr wrap="square" rtlCol="0">
            <a:spAutoFit/>
          </a:bodyPr>
          <a:lstStyle/>
          <a:p>
            <a:r>
              <a:rPr lang="en-US" sz="2800" dirty="0"/>
              <a:t>Lack of muscle control</a:t>
            </a:r>
          </a:p>
        </p:txBody>
      </p:sp>
      <p:cxnSp>
        <p:nvCxnSpPr>
          <p:cNvPr id="23" name="Straight Connector 22"/>
          <p:cNvCxnSpPr/>
          <p:nvPr/>
        </p:nvCxnSpPr>
        <p:spPr>
          <a:xfrm flipV="1">
            <a:off x="5049278" y="1199275"/>
            <a:ext cx="829754"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05608" y="2564708"/>
            <a:ext cx="1186761" cy="1002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3917" y="5147663"/>
            <a:ext cx="60069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0303" y="2735725"/>
            <a:ext cx="2016835" cy="1384995"/>
          </a:xfrm>
          <a:prstGeom prst="rect">
            <a:avLst/>
          </a:prstGeom>
          <a:noFill/>
        </p:spPr>
        <p:txBody>
          <a:bodyPr wrap="square" rtlCol="0">
            <a:spAutoFit/>
          </a:bodyPr>
          <a:lstStyle/>
          <a:p>
            <a:r>
              <a:rPr lang="en-US" sz="2800" dirty="0"/>
              <a:t>Chest pain Breathing difficulty</a:t>
            </a:r>
          </a:p>
        </p:txBody>
      </p:sp>
      <p:cxnSp>
        <p:nvCxnSpPr>
          <p:cNvPr id="15" name="Straight Connector 14"/>
          <p:cNvCxnSpPr/>
          <p:nvPr/>
        </p:nvCxnSpPr>
        <p:spPr>
          <a:xfrm flipH="1" flipV="1">
            <a:off x="2605638" y="3696955"/>
            <a:ext cx="2177978" cy="5832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itle 32"/>
          <p:cNvSpPr txBox="1">
            <a:spLocks/>
          </p:cNvSpPr>
          <p:nvPr/>
        </p:nvSpPr>
        <p:spPr>
          <a:xfrm>
            <a:off x="329392" y="237474"/>
            <a:ext cx="7886700" cy="523123"/>
          </a:xfrm>
          <a:prstGeom prst="rect">
            <a:avLst/>
          </a:prstGeom>
        </p:spPr>
        <p:txBody>
          <a:bodyPr>
            <a:normAutofit fontScale="90000" lnSpcReduction="20000"/>
          </a:bodyPr>
          <a:lstStyle>
            <a:lvl1pPr algn="l" defTabSz="685800" rtl="0" eaLnBrk="1" latinLnBrk="0" hangingPunct="1">
              <a:lnSpc>
                <a:spcPct val="90000"/>
              </a:lnSpc>
              <a:spcBef>
                <a:spcPct val="0"/>
              </a:spcBef>
              <a:buNone/>
              <a:defRPr sz="4000" b="0" i="0" u="none" kern="1200">
                <a:solidFill>
                  <a:srgbClr val="00B050"/>
                </a:solidFill>
                <a:latin typeface="Impact" panose="020B0806030902050204" pitchFamily="34" charset="0"/>
                <a:ea typeface="+mj-ea"/>
                <a:cs typeface="+mj-cs"/>
              </a:defRPr>
            </a:lvl1pPr>
          </a:lstStyle>
          <a:p>
            <a:r>
              <a:rPr lang="en-US" dirty="0"/>
              <a:t>Severe acute poisoning</a:t>
            </a:r>
          </a:p>
        </p:txBody>
      </p:sp>
    </p:spTree>
    <p:extLst>
      <p:ext uri="{BB962C8B-B14F-4D97-AF65-F5344CB8AC3E}">
        <p14:creationId xmlns:p14="http://schemas.microsoft.com/office/powerpoint/2010/main" val="338144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0550" y="2390829"/>
            <a:ext cx="7886700" cy="2304941"/>
          </a:xfrm>
        </p:spPr>
        <p:txBody>
          <a:bodyPr>
            <a:normAutofit fontScale="92500"/>
          </a:bodyPr>
          <a:lstStyle/>
          <a:p>
            <a:pPr marL="0" indent="0">
              <a:buNone/>
            </a:pPr>
            <a:r>
              <a:rPr lang="en-US" dirty="0"/>
              <a:t>EPA has approved this material for training workers and handlers on pesticide safety in accordance with the 2015 WPS expanded training content (40 CFR Part 170). The approval number is EPA Worker and Handler PST 00022.</a:t>
            </a:r>
          </a:p>
          <a:p>
            <a:endParaRPr lang="en-US" dirty="0"/>
          </a:p>
        </p:txBody>
      </p:sp>
    </p:spTree>
    <p:custDataLst>
      <p:tags r:id="rId1"/>
    </p:custDataLst>
    <p:extLst>
      <p:ext uri="{BB962C8B-B14F-4D97-AF65-F5344CB8AC3E}">
        <p14:creationId xmlns:p14="http://schemas.microsoft.com/office/powerpoint/2010/main" val="2185682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Long-term health effects</a:t>
            </a:r>
          </a:p>
        </p:txBody>
      </p:sp>
      <p:sp>
        <p:nvSpPr>
          <p:cNvPr id="2" name="Content Placeholder 1"/>
          <p:cNvSpPr>
            <a:spLocks noGrp="1"/>
          </p:cNvSpPr>
          <p:nvPr>
            <p:ph idx="1"/>
          </p:nvPr>
        </p:nvSpPr>
        <p:spPr/>
        <p:txBody>
          <a:bodyPr/>
          <a:lstStyle/>
          <a:p>
            <a:r>
              <a:rPr lang="en-US" dirty="0"/>
              <a:t>Cancer</a:t>
            </a:r>
          </a:p>
          <a:p>
            <a:r>
              <a:rPr lang="en-US" dirty="0"/>
              <a:t>Miscarriages</a:t>
            </a:r>
          </a:p>
          <a:p>
            <a:r>
              <a:rPr lang="en-US" dirty="0"/>
              <a:t>Birth defects</a:t>
            </a:r>
          </a:p>
          <a:p>
            <a:r>
              <a:rPr lang="en-US" dirty="0"/>
              <a:t>Nervous system disorders</a:t>
            </a:r>
          </a:p>
          <a:p>
            <a:r>
              <a:rPr lang="en-US" dirty="0"/>
              <a:t>Organ damage</a:t>
            </a:r>
          </a:p>
        </p:txBody>
      </p:sp>
    </p:spTree>
    <p:extLst>
      <p:ext uri="{BB962C8B-B14F-4D97-AF65-F5344CB8AC3E}">
        <p14:creationId xmlns:p14="http://schemas.microsoft.com/office/powerpoint/2010/main" val="10533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56601F-3067-4082-9C8E-40580C2A4CCB}"/>
              </a:ext>
            </a:extLst>
          </p:cNvPr>
          <p:cNvPicPr>
            <a:picLocks noChangeAspect="1"/>
          </p:cNvPicPr>
          <p:nvPr/>
        </p:nvPicPr>
        <p:blipFill>
          <a:blip r:embed="rId3"/>
          <a:stretch>
            <a:fillRect/>
          </a:stretch>
        </p:blipFill>
        <p:spPr>
          <a:xfrm>
            <a:off x="5118185" y="1494338"/>
            <a:ext cx="4025815" cy="5363662"/>
          </a:xfrm>
          <a:prstGeom prst="rect">
            <a:avLst/>
          </a:prstGeom>
        </p:spPr>
      </p:pic>
      <p:sp>
        <p:nvSpPr>
          <p:cNvPr id="4" name="Title 3"/>
          <p:cNvSpPr>
            <a:spLocks noGrp="1"/>
          </p:cNvSpPr>
          <p:nvPr>
            <p:ph type="title"/>
          </p:nvPr>
        </p:nvSpPr>
        <p:spPr/>
        <p:txBody>
          <a:bodyPr>
            <a:noAutofit/>
          </a:bodyPr>
          <a:lstStyle/>
          <a:p>
            <a:r>
              <a:rPr lang="en-US" sz="3600" dirty="0"/>
              <a:t>Hazards to children and pregnant women </a:t>
            </a:r>
            <a:endParaRPr lang="en-US" sz="3600" dirty="0">
              <a:latin typeface="+mn-lt"/>
            </a:endParaRPr>
          </a:p>
        </p:txBody>
      </p:sp>
      <p:sp>
        <p:nvSpPr>
          <p:cNvPr id="2" name="Content Placeholder 1"/>
          <p:cNvSpPr>
            <a:spLocks noGrp="1"/>
          </p:cNvSpPr>
          <p:nvPr>
            <p:ph idx="1"/>
          </p:nvPr>
        </p:nvSpPr>
        <p:spPr>
          <a:xfrm>
            <a:off x="628650" y="1825625"/>
            <a:ext cx="4176106" cy="4351338"/>
          </a:xfrm>
        </p:spPr>
        <p:txBody>
          <a:bodyPr>
            <a:normAutofit lnSpcReduction="10000"/>
          </a:bodyPr>
          <a:lstStyle/>
          <a:p>
            <a:r>
              <a:rPr lang="en-US" dirty="0"/>
              <a:t>Pesticide exposure can be hazardous to pregnant women</a:t>
            </a:r>
          </a:p>
          <a:p>
            <a:r>
              <a:rPr lang="en-US" dirty="0"/>
              <a:t>Children are more susceptible to effects of pesticides</a:t>
            </a:r>
          </a:p>
          <a:p>
            <a:r>
              <a:rPr lang="en-US" dirty="0"/>
              <a:t>Keep all non-working family members and children away from pesticide areas</a:t>
            </a:r>
          </a:p>
        </p:txBody>
      </p:sp>
      <p:sp>
        <p:nvSpPr>
          <p:cNvPr id="6" name="TextBox 5"/>
          <p:cNvSpPr txBox="1"/>
          <p:nvPr/>
        </p:nvSpPr>
        <p:spPr>
          <a:xfrm>
            <a:off x="4039985" y="6550223"/>
            <a:ext cx="5104015" cy="307777"/>
          </a:xfrm>
          <a:prstGeom prst="rect">
            <a:avLst/>
          </a:prstGeom>
          <a:noFill/>
        </p:spPr>
        <p:txBody>
          <a:bodyPr wrap="square" rtlCol="0">
            <a:spAutoFit/>
          </a:bodyPr>
          <a:lstStyle/>
          <a:p>
            <a:pPr algn="r"/>
            <a:r>
              <a:rPr lang="en-US" sz="1400" dirty="0">
                <a:solidFill>
                  <a:schemeClr val="bg1"/>
                </a:solidFill>
              </a:rPr>
              <a:t>Image credit: Betsy Danielson, Iowa State University</a:t>
            </a:r>
          </a:p>
        </p:txBody>
      </p:sp>
    </p:spTree>
    <p:extLst>
      <p:ext uri="{BB962C8B-B14F-4D97-AF65-F5344CB8AC3E}">
        <p14:creationId xmlns:p14="http://schemas.microsoft.com/office/powerpoint/2010/main" val="11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Reducing the risk of pesticide exposure</a:t>
            </a:r>
          </a:p>
        </p:txBody>
      </p:sp>
      <p:sp>
        <p:nvSpPr>
          <p:cNvPr id="5" name="Content Placeholder 4"/>
          <p:cNvSpPr>
            <a:spLocks noGrp="1"/>
          </p:cNvSpPr>
          <p:nvPr>
            <p:ph idx="1"/>
          </p:nvPr>
        </p:nvSpPr>
        <p:spPr/>
        <p:txBody>
          <a:bodyPr/>
          <a:lstStyle/>
          <a:p>
            <a:r>
              <a:rPr lang="en-US" dirty="0"/>
              <a:t>During pesticide application</a:t>
            </a:r>
          </a:p>
          <a:p>
            <a:pPr lvl="1"/>
            <a:r>
              <a:rPr lang="en-US" dirty="0"/>
              <a:t>Only handlers can enter and work</a:t>
            </a:r>
          </a:p>
          <a:p>
            <a:r>
              <a:rPr lang="en-US" dirty="0"/>
              <a:t>During REI</a:t>
            </a:r>
          </a:p>
          <a:p>
            <a:pPr lvl="1"/>
            <a:r>
              <a:rPr lang="en-US" dirty="0"/>
              <a:t>Only handlers and early-entry workers can enter</a:t>
            </a:r>
          </a:p>
          <a:p>
            <a:r>
              <a:rPr lang="en-US" dirty="0"/>
              <a:t>After REI expires</a:t>
            </a:r>
          </a:p>
          <a:p>
            <a:pPr lvl="1"/>
            <a:r>
              <a:rPr lang="en-US" dirty="0"/>
              <a:t>All WPS-trained employees can enter</a:t>
            </a:r>
          </a:p>
          <a:p>
            <a:pPr lvl="1"/>
            <a:endParaRPr lang="en-US" dirty="0"/>
          </a:p>
          <a:p>
            <a:endParaRPr lang="en-US" dirty="0"/>
          </a:p>
        </p:txBody>
      </p:sp>
      <p:sp>
        <p:nvSpPr>
          <p:cNvPr id="6" name="TextBox 5"/>
          <p:cNvSpPr txBox="1"/>
          <p:nvPr/>
        </p:nvSpPr>
        <p:spPr>
          <a:xfrm>
            <a:off x="528801" y="4926542"/>
            <a:ext cx="8086397" cy="1384995"/>
          </a:xfrm>
          <a:prstGeom prst="rect">
            <a:avLst/>
          </a:prstGeom>
          <a:noFill/>
          <a:ln w="19050">
            <a:solidFill>
              <a:schemeClr val="accent6"/>
            </a:solidFill>
          </a:ln>
        </p:spPr>
        <p:txBody>
          <a:bodyPr wrap="square" rtlCol="0">
            <a:spAutoFit/>
          </a:bodyPr>
          <a:lstStyle/>
          <a:p>
            <a:r>
              <a:rPr lang="en-US" sz="2800" dirty="0"/>
              <a:t>Restricted Entry Interval (REI) - </a:t>
            </a:r>
            <a:r>
              <a:rPr lang="en-US" sz="2800" dirty="0">
                <a:ea typeface="ＭＳ Ｐゴシック" pitchFamily="84" charset="-128"/>
              </a:rPr>
              <a:t>the amount of time that must pass before it is safe for a worker to re-enter a pesticide treated area</a:t>
            </a:r>
            <a:endParaRPr lang="en-US" sz="2800" dirty="0"/>
          </a:p>
        </p:txBody>
      </p:sp>
    </p:spTree>
    <p:custDataLst>
      <p:tags r:id="rId1"/>
    </p:custDataLst>
    <p:extLst>
      <p:ext uri="{BB962C8B-B14F-4D97-AF65-F5344CB8AC3E}">
        <p14:creationId xmlns:p14="http://schemas.microsoft.com/office/powerpoint/2010/main" val="24595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4A34-7B49-47AE-8DF2-AF2EF5EB07FA}"/>
              </a:ext>
            </a:extLst>
          </p:cNvPr>
          <p:cNvPicPr>
            <a:picLocks noChangeAspect="1"/>
          </p:cNvPicPr>
          <p:nvPr/>
        </p:nvPicPr>
        <p:blipFill>
          <a:blip r:embed="rId4"/>
          <a:stretch>
            <a:fillRect/>
          </a:stretch>
        </p:blipFill>
        <p:spPr>
          <a:xfrm>
            <a:off x="0" y="2838322"/>
            <a:ext cx="9144000" cy="4019678"/>
          </a:xfrm>
          <a:prstGeom prst="rect">
            <a:avLst/>
          </a:prstGeom>
        </p:spPr>
      </p:pic>
      <p:sp>
        <p:nvSpPr>
          <p:cNvPr id="4" name="Title 3"/>
          <p:cNvSpPr>
            <a:spLocks noGrp="1"/>
          </p:cNvSpPr>
          <p:nvPr>
            <p:ph type="title"/>
          </p:nvPr>
        </p:nvSpPr>
        <p:spPr/>
        <p:txBody>
          <a:bodyPr>
            <a:normAutofit/>
          </a:bodyPr>
          <a:lstStyle/>
          <a:p>
            <a:r>
              <a:rPr lang="en-US" dirty="0"/>
              <a:t>Early-entry workers</a:t>
            </a:r>
          </a:p>
        </p:txBody>
      </p:sp>
      <p:sp>
        <p:nvSpPr>
          <p:cNvPr id="5" name="Content Placeholder 4"/>
          <p:cNvSpPr>
            <a:spLocks noGrp="1"/>
          </p:cNvSpPr>
          <p:nvPr>
            <p:ph idx="1"/>
          </p:nvPr>
        </p:nvSpPr>
        <p:spPr>
          <a:xfrm>
            <a:off x="628650" y="1690689"/>
            <a:ext cx="7886700" cy="4486274"/>
          </a:xfrm>
        </p:spPr>
        <p:txBody>
          <a:bodyPr/>
          <a:lstStyle/>
          <a:p>
            <a:r>
              <a:rPr lang="en-US" dirty="0"/>
              <a:t>Must be 18 years of age or older</a:t>
            </a:r>
          </a:p>
          <a:p>
            <a:r>
              <a:rPr lang="en-US" dirty="0"/>
              <a:t>Need additional instructions and information </a:t>
            </a:r>
          </a:p>
        </p:txBody>
      </p:sp>
      <p:sp>
        <p:nvSpPr>
          <p:cNvPr id="6" name="TextBox 5"/>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78130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F610BA-C707-44F2-8186-06C27B10AC2E}"/>
              </a:ext>
            </a:extLst>
          </p:cNvPr>
          <p:cNvPicPr>
            <a:picLocks noChangeAspect="1"/>
          </p:cNvPicPr>
          <p:nvPr/>
        </p:nvPicPr>
        <p:blipFill>
          <a:blip r:embed="rId4"/>
          <a:stretch>
            <a:fillRect/>
          </a:stretch>
        </p:blipFill>
        <p:spPr>
          <a:xfrm>
            <a:off x="0" y="1725168"/>
            <a:ext cx="9144000" cy="5132832"/>
          </a:xfrm>
          <a:prstGeom prst="rect">
            <a:avLst/>
          </a:prstGeom>
        </p:spPr>
      </p:pic>
      <p:sp>
        <p:nvSpPr>
          <p:cNvPr id="2" name="Title 1"/>
          <p:cNvSpPr>
            <a:spLocks noGrp="1"/>
          </p:cNvSpPr>
          <p:nvPr>
            <p:ph type="title"/>
          </p:nvPr>
        </p:nvSpPr>
        <p:spPr/>
        <p:txBody>
          <a:bodyPr/>
          <a:lstStyle/>
          <a:p>
            <a:r>
              <a:rPr lang="en-US" dirty="0"/>
              <a:t>Notification about pesticide applications</a:t>
            </a:r>
          </a:p>
        </p:txBody>
      </p:sp>
      <p:sp>
        <p:nvSpPr>
          <p:cNvPr id="4" name="TextBox 3"/>
          <p:cNvSpPr txBox="1"/>
          <p:nvPr/>
        </p:nvSpPr>
        <p:spPr>
          <a:xfrm>
            <a:off x="0" y="6625730"/>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191905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5727" y="1712530"/>
            <a:ext cx="4438273" cy="5145470"/>
          </a:xfrm>
          <a:prstGeom prst="rect">
            <a:avLst/>
          </a:prstGeom>
        </p:spPr>
      </p:pic>
      <p:sp>
        <p:nvSpPr>
          <p:cNvPr id="2" name="Title 1"/>
          <p:cNvSpPr>
            <a:spLocks noGrp="1"/>
          </p:cNvSpPr>
          <p:nvPr>
            <p:ph type="title"/>
          </p:nvPr>
        </p:nvSpPr>
        <p:spPr/>
        <p:txBody>
          <a:bodyPr/>
          <a:lstStyle/>
          <a:p>
            <a:pPr algn="ctr"/>
            <a:r>
              <a:rPr lang="en-US" dirty="0"/>
              <a:t>Central location</a:t>
            </a:r>
          </a:p>
        </p:txBody>
      </p:sp>
      <p:sp>
        <p:nvSpPr>
          <p:cNvPr id="7" name="Content Placeholder 6"/>
          <p:cNvSpPr>
            <a:spLocks noGrp="1"/>
          </p:cNvSpPr>
          <p:nvPr>
            <p:ph idx="1"/>
          </p:nvPr>
        </p:nvSpPr>
        <p:spPr>
          <a:xfrm>
            <a:off x="628651" y="1825625"/>
            <a:ext cx="3905250" cy="4351338"/>
          </a:xfrm>
        </p:spPr>
        <p:txBody>
          <a:bodyPr/>
          <a:lstStyle/>
          <a:p>
            <a:r>
              <a:rPr lang="en-US" dirty="0"/>
              <a:t>Pesticide safety information</a:t>
            </a:r>
          </a:p>
          <a:p>
            <a:r>
              <a:rPr lang="en-US" dirty="0"/>
              <a:t>Emergency information</a:t>
            </a:r>
          </a:p>
          <a:p>
            <a:r>
              <a:rPr lang="en-US" dirty="0"/>
              <a:t>Pesticide regulatory agency contact information</a:t>
            </a:r>
          </a:p>
          <a:p>
            <a:r>
              <a:rPr lang="en-US" dirty="0"/>
              <a:t>Pesticide application information</a:t>
            </a:r>
          </a:p>
          <a:p>
            <a:endParaRPr lang="en-US" dirty="0"/>
          </a:p>
        </p:txBody>
      </p:sp>
      <p:sp>
        <p:nvSpPr>
          <p:cNvPr id="5" name="TextBox 4"/>
          <p:cNvSpPr txBox="1"/>
          <p:nvPr/>
        </p:nvSpPr>
        <p:spPr>
          <a:xfrm>
            <a:off x="4039985" y="6512479"/>
            <a:ext cx="5104015" cy="307777"/>
          </a:xfrm>
          <a:prstGeom prst="rect">
            <a:avLst/>
          </a:prstGeom>
          <a:noFill/>
        </p:spPr>
        <p:txBody>
          <a:bodyPr wrap="square" rtlCol="0">
            <a:spAutoFit/>
          </a:bodyPr>
          <a:lstStyle/>
          <a:p>
            <a:pPr algn="r"/>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348781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880" y="2349967"/>
            <a:ext cx="2937510" cy="2140246"/>
          </a:xfrm>
        </p:spPr>
        <p:txBody>
          <a:bodyPr>
            <a:normAutofit/>
          </a:bodyPr>
          <a:lstStyle/>
          <a:p>
            <a:r>
              <a:rPr lang="en-US" dirty="0"/>
              <a:t>Pesticide safety information</a:t>
            </a:r>
          </a:p>
        </p:txBody>
      </p:sp>
      <p:sp>
        <p:nvSpPr>
          <p:cNvPr id="4" name="TextBox 3"/>
          <p:cNvSpPr txBox="1"/>
          <p:nvPr/>
        </p:nvSpPr>
        <p:spPr>
          <a:xfrm>
            <a:off x="0" y="6541313"/>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pic>
        <p:nvPicPr>
          <p:cNvPr id="5" name="Picture 4">
            <a:extLst>
              <a:ext uri="{FF2B5EF4-FFF2-40B4-BE49-F238E27FC236}">
                <a16:creationId xmlns:a16="http://schemas.microsoft.com/office/drawing/2014/main" id="{3CCB0A01-6B44-48D2-8B80-E8C9933B12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8910"/>
            <a:ext cx="5150183" cy="6866910"/>
          </a:xfrm>
          <a:prstGeom prst="rect">
            <a:avLst/>
          </a:prstGeom>
        </p:spPr>
      </p:pic>
      <p:sp>
        <p:nvSpPr>
          <p:cNvPr id="7" name="TextBox 6">
            <a:extLst>
              <a:ext uri="{FF2B5EF4-FFF2-40B4-BE49-F238E27FC236}">
                <a16:creationId xmlns:a16="http://schemas.microsoft.com/office/drawing/2014/main" id="{5BFB4FE1-A5C5-4BBE-B569-12BBEC26DF72}"/>
              </a:ext>
            </a:extLst>
          </p:cNvPr>
          <p:cNvSpPr txBox="1"/>
          <p:nvPr/>
        </p:nvSpPr>
        <p:spPr>
          <a:xfrm>
            <a:off x="-39485" y="6541312"/>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96376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46679-5F97-4C4C-88E3-EE9ECC371983}"/>
              </a:ext>
            </a:extLst>
          </p:cNvPr>
          <p:cNvPicPr>
            <a:picLocks noChangeAspect="1"/>
          </p:cNvPicPr>
          <p:nvPr/>
        </p:nvPicPr>
        <p:blipFill>
          <a:blip r:embed="rId4"/>
          <a:stretch>
            <a:fillRect/>
          </a:stretch>
        </p:blipFill>
        <p:spPr>
          <a:xfrm>
            <a:off x="0" y="1715267"/>
            <a:ext cx="9144000" cy="5142733"/>
          </a:xfrm>
          <a:prstGeom prst="rect">
            <a:avLst/>
          </a:prstGeom>
        </p:spPr>
      </p:pic>
      <p:sp>
        <p:nvSpPr>
          <p:cNvPr id="2" name="Title 1"/>
          <p:cNvSpPr>
            <a:spLocks noGrp="1"/>
          </p:cNvSpPr>
          <p:nvPr>
            <p:ph type="title"/>
          </p:nvPr>
        </p:nvSpPr>
        <p:spPr/>
        <p:txBody>
          <a:bodyPr/>
          <a:lstStyle/>
          <a:p>
            <a:r>
              <a:rPr lang="en-US" dirty="0"/>
              <a:t>Pesticide application information</a:t>
            </a:r>
          </a:p>
        </p:txBody>
      </p:sp>
      <p:sp>
        <p:nvSpPr>
          <p:cNvPr id="5" name="TextBox 4"/>
          <p:cNvSpPr txBox="1"/>
          <p:nvPr/>
        </p:nvSpPr>
        <p:spPr>
          <a:xfrm>
            <a:off x="-36368" y="6550223"/>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606662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6F8FA7-1547-4A60-A2AC-6FE7099E4DAA}"/>
              </a:ext>
            </a:extLst>
          </p:cNvPr>
          <p:cNvPicPr>
            <a:picLocks noChangeAspect="1"/>
          </p:cNvPicPr>
          <p:nvPr/>
        </p:nvPicPr>
        <p:blipFill>
          <a:blip r:embed="rId3"/>
          <a:stretch>
            <a:fillRect/>
          </a:stretch>
        </p:blipFill>
        <p:spPr>
          <a:xfrm>
            <a:off x="4001267" y="52647"/>
            <a:ext cx="5142733" cy="6854932"/>
          </a:xfrm>
          <a:prstGeom prst="rect">
            <a:avLst/>
          </a:prstGeom>
        </p:spPr>
      </p:pic>
      <p:sp>
        <p:nvSpPr>
          <p:cNvPr id="2" name="Title 1"/>
          <p:cNvSpPr>
            <a:spLocks noGrp="1"/>
          </p:cNvSpPr>
          <p:nvPr>
            <p:ph type="title"/>
          </p:nvPr>
        </p:nvSpPr>
        <p:spPr>
          <a:xfrm>
            <a:off x="628650" y="365126"/>
            <a:ext cx="2929197" cy="1325563"/>
          </a:xfrm>
        </p:spPr>
        <p:txBody>
          <a:bodyPr/>
          <a:lstStyle/>
          <a:p>
            <a:r>
              <a:rPr lang="en-US" dirty="0"/>
              <a:t>Safety Data Sheets</a:t>
            </a:r>
          </a:p>
        </p:txBody>
      </p:sp>
      <p:sp>
        <p:nvSpPr>
          <p:cNvPr id="5" name="Content Placeholder 4"/>
          <p:cNvSpPr>
            <a:spLocks noGrp="1"/>
          </p:cNvSpPr>
          <p:nvPr>
            <p:ph idx="1"/>
          </p:nvPr>
        </p:nvSpPr>
        <p:spPr>
          <a:xfrm>
            <a:off x="628650" y="1825625"/>
            <a:ext cx="3195205" cy="4351338"/>
          </a:xfrm>
        </p:spPr>
        <p:txBody>
          <a:bodyPr/>
          <a:lstStyle/>
          <a:p>
            <a:r>
              <a:rPr lang="en-US" dirty="0"/>
              <a:t>Pesticide hazards</a:t>
            </a:r>
          </a:p>
          <a:p>
            <a:r>
              <a:rPr lang="en-US" dirty="0"/>
              <a:t>Emergency medical treatment</a:t>
            </a:r>
          </a:p>
        </p:txBody>
      </p:sp>
      <p:sp>
        <p:nvSpPr>
          <p:cNvPr id="6" name="TextBox 5"/>
          <p:cNvSpPr txBox="1"/>
          <p:nvPr/>
        </p:nvSpPr>
        <p:spPr>
          <a:xfrm>
            <a:off x="8743890" y="928255"/>
            <a:ext cx="400110" cy="5877098"/>
          </a:xfrm>
          <a:prstGeom prst="rect">
            <a:avLst/>
          </a:prstGeom>
          <a:noFill/>
        </p:spPr>
        <p:txBody>
          <a:bodyPr vert="vert270" wrap="square" rtlCol="0">
            <a:spAutoFit/>
          </a:bodyPr>
          <a:lstStyle/>
          <a:p>
            <a:r>
              <a:rPr lang="en-US" sz="1400" dirty="0">
                <a:solidFill>
                  <a:schemeClr val="bg1"/>
                </a:solidFill>
              </a:rPr>
              <a:t>Image credit: Carol Black, Washington State University</a:t>
            </a:r>
          </a:p>
        </p:txBody>
      </p:sp>
    </p:spTree>
    <p:extLst>
      <p:ext uri="{BB962C8B-B14F-4D97-AF65-F5344CB8AC3E}">
        <p14:creationId xmlns:p14="http://schemas.microsoft.com/office/powerpoint/2010/main" val="14720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designated representative?</a:t>
            </a:r>
          </a:p>
        </p:txBody>
      </p:sp>
      <p:sp>
        <p:nvSpPr>
          <p:cNvPr id="6" name="Content Placeholder 5"/>
          <p:cNvSpPr>
            <a:spLocks noGrp="1"/>
          </p:cNvSpPr>
          <p:nvPr>
            <p:ph idx="1"/>
          </p:nvPr>
        </p:nvSpPr>
        <p:spPr>
          <a:xfrm>
            <a:off x="628650" y="1825625"/>
            <a:ext cx="5238750" cy="4351338"/>
          </a:xfrm>
        </p:spPr>
        <p:txBody>
          <a:bodyPr/>
          <a:lstStyle/>
          <a:p>
            <a:r>
              <a:rPr lang="en-US" dirty="0"/>
              <a:t>Person chosen by worker or handler to access or request and obtain pesticide application and hazard information</a:t>
            </a:r>
          </a:p>
        </p:txBody>
      </p:sp>
      <p:sp>
        <p:nvSpPr>
          <p:cNvPr id="5" name="TextBox 4"/>
          <p:cNvSpPr txBox="1"/>
          <p:nvPr/>
        </p:nvSpPr>
        <p:spPr>
          <a:xfrm>
            <a:off x="8743890" y="2543488"/>
            <a:ext cx="400110" cy="4314512"/>
          </a:xfrm>
          <a:prstGeom prst="rect">
            <a:avLst/>
          </a:prstGeom>
          <a:noFill/>
        </p:spPr>
        <p:txBody>
          <a:bodyPr vert="vert270" wrap="square" rtlCol="0">
            <a:spAutoFit/>
          </a:bodyPr>
          <a:lstStyle/>
          <a:p>
            <a:r>
              <a:rPr lang="en-US" sz="1400" dirty="0"/>
              <a:t>Image credit: Betsy Danielson, Iowa State University</a:t>
            </a:r>
          </a:p>
        </p:txBody>
      </p:sp>
      <p:pic>
        <p:nvPicPr>
          <p:cNvPr id="7" name="Picture 6">
            <a:extLst>
              <a:ext uri="{FF2B5EF4-FFF2-40B4-BE49-F238E27FC236}">
                <a16:creationId xmlns:a16="http://schemas.microsoft.com/office/drawing/2014/main" id="{72D5B2A8-3BC1-4E23-A2F5-7904F1F83D9B}"/>
              </a:ext>
            </a:extLst>
          </p:cNvPr>
          <p:cNvPicPr>
            <a:picLocks noChangeAspect="1"/>
          </p:cNvPicPr>
          <p:nvPr/>
        </p:nvPicPr>
        <p:blipFill>
          <a:blip r:embed="rId3"/>
          <a:stretch>
            <a:fillRect/>
          </a:stretch>
        </p:blipFill>
        <p:spPr>
          <a:xfrm>
            <a:off x="5878770" y="865632"/>
            <a:ext cx="2865120" cy="5992368"/>
          </a:xfrm>
          <a:prstGeom prst="rect">
            <a:avLst/>
          </a:prstGeom>
        </p:spPr>
      </p:pic>
    </p:spTree>
    <p:extLst>
      <p:ext uri="{BB962C8B-B14F-4D97-AF65-F5344CB8AC3E}">
        <p14:creationId xmlns:p14="http://schemas.microsoft.com/office/powerpoint/2010/main" val="4809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1536"/>
          </a:xfrm>
        </p:spPr>
        <p:txBody>
          <a:bodyPr>
            <a:normAutofit fontScale="90000"/>
          </a:bodyPr>
          <a:lstStyle/>
          <a:p>
            <a:r>
              <a:rPr lang="en-US" dirty="0"/>
              <a:t>Using these slides to train workers and handlers </a:t>
            </a:r>
          </a:p>
        </p:txBody>
      </p:sp>
      <p:sp>
        <p:nvSpPr>
          <p:cNvPr id="5" name="Content Placeholder 4"/>
          <p:cNvSpPr>
            <a:spLocks noGrp="1"/>
          </p:cNvSpPr>
          <p:nvPr>
            <p:ph idx="1"/>
          </p:nvPr>
        </p:nvSpPr>
        <p:spPr>
          <a:xfrm>
            <a:off x="628650" y="1512916"/>
            <a:ext cx="7886700" cy="5104015"/>
          </a:xfrm>
        </p:spPr>
        <p:txBody>
          <a:bodyPr>
            <a:normAutofit fontScale="77500" lnSpcReduction="20000"/>
          </a:bodyPr>
          <a:lstStyle/>
          <a:p>
            <a:r>
              <a:rPr lang="en-US" altLang="es-MX" dirty="0"/>
              <a:t>This presentation provides the information required to train workers and handlers under the Environmental Protection Agency’s Worker Protection Standard. </a:t>
            </a:r>
            <a:endParaRPr lang="en-US" dirty="0"/>
          </a:p>
          <a:p>
            <a:r>
              <a:rPr lang="en-US" dirty="0"/>
              <a:t>This worker/handler training material can be used in 2017, 2018 and beyond.</a:t>
            </a:r>
          </a:p>
          <a:p>
            <a:r>
              <a:rPr lang="en-US" dirty="0"/>
              <a:t>To train workers, </a:t>
            </a:r>
            <a:r>
              <a:rPr lang="en-US" altLang="es-MX" dirty="0"/>
              <a:t>slides 1 through 39 of this presentation must be presented. </a:t>
            </a:r>
          </a:p>
          <a:p>
            <a:r>
              <a:rPr lang="en-US" altLang="es-MX" dirty="0"/>
              <a:t>To train handlers, this presentation must be presented in its entirety.</a:t>
            </a:r>
            <a:endParaRPr lang="en-US" dirty="0"/>
          </a:p>
          <a:p>
            <a:r>
              <a:rPr lang="en-US" dirty="0"/>
              <a:t>If you add or remove slides from this set, you must submit the training to EPA for approval before it may be used to train workers/handlers.</a:t>
            </a:r>
          </a:p>
          <a:p>
            <a:r>
              <a:rPr lang="en-US" dirty="0"/>
              <a:t>Please review the notes section of this presentation prior to conducting the training.</a:t>
            </a:r>
          </a:p>
          <a:p>
            <a:r>
              <a:rPr lang="en-US" dirty="0"/>
              <a:t>Trainings must be conducted in a manner such that the workers understand the information completely.   </a:t>
            </a:r>
          </a:p>
          <a:p>
            <a:endParaRPr lang="en-US" dirty="0"/>
          </a:p>
        </p:txBody>
      </p:sp>
    </p:spTree>
    <p:extLst>
      <p:ext uri="{BB962C8B-B14F-4D97-AF65-F5344CB8AC3E}">
        <p14:creationId xmlns:p14="http://schemas.microsoft.com/office/powerpoint/2010/main" val="387906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Oral warning and warning sign posting</a:t>
            </a:r>
          </a:p>
        </p:txBody>
      </p:sp>
      <p:sp>
        <p:nvSpPr>
          <p:cNvPr id="2" name="Content Placeholder 1"/>
          <p:cNvSpPr>
            <a:spLocks noGrp="1"/>
          </p:cNvSpPr>
          <p:nvPr>
            <p:ph idx="1"/>
          </p:nvPr>
        </p:nvSpPr>
        <p:spPr>
          <a:xfrm>
            <a:off x="628650" y="1825625"/>
            <a:ext cx="3361459" cy="4351338"/>
          </a:xfrm>
        </p:spPr>
        <p:txBody>
          <a:bodyPr>
            <a:normAutofit/>
          </a:bodyPr>
          <a:lstStyle/>
          <a:p>
            <a:r>
              <a:rPr lang="en-US" dirty="0"/>
              <a:t>Face-to-face warning</a:t>
            </a:r>
          </a:p>
          <a:p>
            <a:r>
              <a:rPr lang="en-US" dirty="0"/>
              <a:t>When you see this sign, do NOT go into this area!</a:t>
            </a:r>
          </a:p>
        </p:txBody>
      </p:sp>
      <p:pic>
        <p:nvPicPr>
          <p:cNvPr id="4" name="Picture 3">
            <a:extLst>
              <a:ext uri="{FF2B5EF4-FFF2-40B4-BE49-F238E27FC236}">
                <a16:creationId xmlns:a16="http://schemas.microsoft.com/office/drawing/2014/main" id="{C3D1AA5B-BA19-488A-9729-5F398217D751}"/>
              </a:ext>
            </a:extLst>
          </p:cNvPr>
          <p:cNvPicPr>
            <a:picLocks noChangeAspect="1"/>
          </p:cNvPicPr>
          <p:nvPr/>
        </p:nvPicPr>
        <p:blipFill>
          <a:blip r:embed="rId3"/>
          <a:stretch>
            <a:fillRect/>
          </a:stretch>
        </p:blipFill>
        <p:spPr>
          <a:xfrm>
            <a:off x="4765824" y="1561844"/>
            <a:ext cx="4031952" cy="5296156"/>
          </a:xfrm>
          <a:prstGeom prst="rect">
            <a:avLst/>
          </a:prstGeom>
        </p:spPr>
      </p:pic>
    </p:spTree>
    <p:extLst>
      <p:ext uri="{BB962C8B-B14F-4D97-AF65-F5344CB8AC3E}">
        <p14:creationId xmlns:p14="http://schemas.microsoft.com/office/powerpoint/2010/main" val="38400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77F4A-F8CD-4A9A-B5D8-C5CFEF086FF8}"/>
              </a:ext>
            </a:extLst>
          </p:cNvPr>
          <p:cNvPicPr>
            <a:picLocks noChangeAspect="1"/>
          </p:cNvPicPr>
          <p:nvPr/>
        </p:nvPicPr>
        <p:blipFill>
          <a:blip r:embed="rId3"/>
          <a:stretch>
            <a:fillRect/>
          </a:stretch>
        </p:blipFill>
        <p:spPr>
          <a:xfrm>
            <a:off x="0" y="4986242"/>
            <a:ext cx="9144000" cy="1871758"/>
          </a:xfrm>
          <a:prstGeom prst="rect">
            <a:avLst/>
          </a:prstGeom>
        </p:spPr>
      </p:pic>
      <p:sp>
        <p:nvSpPr>
          <p:cNvPr id="4" name="Title 3"/>
          <p:cNvSpPr>
            <a:spLocks noGrp="1"/>
          </p:cNvSpPr>
          <p:nvPr>
            <p:ph type="title"/>
          </p:nvPr>
        </p:nvSpPr>
        <p:spPr/>
        <p:txBody>
          <a:bodyPr>
            <a:normAutofit/>
          </a:bodyPr>
          <a:lstStyle/>
          <a:p>
            <a:r>
              <a:rPr lang="en-US" dirty="0"/>
              <a:t>Reducing hazards from pesticide drift</a:t>
            </a:r>
          </a:p>
        </p:txBody>
      </p:sp>
      <p:sp>
        <p:nvSpPr>
          <p:cNvPr id="11" name="Content Placeholder 10"/>
          <p:cNvSpPr>
            <a:spLocks noGrp="1"/>
          </p:cNvSpPr>
          <p:nvPr>
            <p:ph idx="1"/>
          </p:nvPr>
        </p:nvSpPr>
        <p:spPr/>
        <p:txBody>
          <a:bodyPr/>
          <a:lstStyle/>
          <a:p>
            <a:r>
              <a:rPr lang="en-US" dirty="0"/>
              <a:t>Leave immediately if you are working where someone is applying a pesticide or if pesticides are drifting towards you</a:t>
            </a:r>
          </a:p>
        </p:txBody>
      </p:sp>
      <p:sp>
        <p:nvSpPr>
          <p:cNvPr id="12" name="TextBox 11"/>
          <p:cNvSpPr txBox="1"/>
          <p:nvPr/>
        </p:nvSpPr>
        <p:spPr>
          <a:xfrm>
            <a:off x="0" y="6541313"/>
            <a:ext cx="5104015" cy="307777"/>
          </a:xfrm>
          <a:prstGeom prst="rect">
            <a:avLst/>
          </a:prstGeom>
          <a:noFill/>
        </p:spPr>
        <p:txBody>
          <a:bodyPr wrap="square" rtlCol="0">
            <a:spAutoFit/>
          </a:bodyPr>
          <a:lstStyle/>
          <a:p>
            <a:r>
              <a:rPr lang="en-US" sz="1400" dirty="0">
                <a:solidFill>
                  <a:schemeClr val="bg1"/>
                </a:solidFill>
              </a:rPr>
              <a:t>Image credit: Lance Cheung, USDA</a:t>
            </a:r>
          </a:p>
        </p:txBody>
      </p:sp>
    </p:spTree>
    <p:extLst>
      <p:ext uri="{BB962C8B-B14F-4D97-AF65-F5344CB8AC3E}">
        <p14:creationId xmlns:p14="http://schemas.microsoft.com/office/powerpoint/2010/main" val="257132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089C6-7340-4885-A8F0-503C9F9A9DED}"/>
              </a:ext>
            </a:extLst>
          </p:cNvPr>
          <p:cNvPicPr>
            <a:picLocks noChangeAspect="1"/>
          </p:cNvPicPr>
          <p:nvPr/>
        </p:nvPicPr>
        <p:blipFill>
          <a:blip r:embed="rId3"/>
          <a:stretch>
            <a:fillRect/>
          </a:stretch>
        </p:blipFill>
        <p:spPr>
          <a:xfrm>
            <a:off x="0" y="1997974"/>
            <a:ext cx="9144000" cy="5026132"/>
          </a:xfrm>
          <a:prstGeom prst="rect">
            <a:avLst/>
          </a:prstGeom>
        </p:spPr>
      </p:pic>
      <p:sp>
        <p:nvSpPr>
          <p:cNvPr id="4" name="Title 3"/>
          <p:cNvSpPr>
            <a:spLocks noGrp="1"/>
          </p:cNvSpPr>
          <p:nvPr>
            <p:ph type="title"/>
          </p:nvPr>
        </p:nvSpPr>
        <p:spPr/>
        <p:txBody>
          <a:bodyPr/>
          <a:lstStyle/>
          <a:p>
            <a:r>
              <a:rPr lang="en-US" dirty="0"/>
              <a:t>Work clothing</a:t>
            </a:r>
          </a:p>
        </p:txBody>
      </p:sp>
      <p:sp>
        <p:nvSpPr>
          <p:cNvPr id="2" name="Content Placeholder 1"/>
          <p:cNvSpPr>
            <a:spLocks noGrp="1"/>
          </p:cNvSpPr>
          <p:nvPr>
            <p:ph idx="1"/>
          </p:nvPr>
        </p:nvSpPr>
        <p:spPr>
          <a:xfrm>
            <a:off x="628650" y="1825625"/>
            <a:ext cx="7641859" cy="4351338"/>
          </a:xfrm>
        </p:spPr>
        <p:txBody>
          <a:bodyPr/>
          <a:lstStyle/>
          <a:p>
            <a:r>
              <a:rPr lang="en-US" dirty="0"/>
              <a:t>Always wear work clothing that protects you from pesticide residues </a:t>
            </a:r>
          </a:p>
        </p:txBody>
      </p:sp>
    </p:spTree>
    <p:extLst>
      <p:ext uri="{BB962C8B-B14F-4D97-AF65-F5344CB8AC3E}">
        <p14:creationId xmlns:p14="http://schemas.microsoft.com/office/powerpoint/2010/main" val="2455181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078242"/>
          </a:xfrm>
        </p:spPr>
        <p:txBody>
          <a:bodyPr/>
          <a:lstStyle/>
          <a:p>
            <a:r>
              <a:rPr lang="en-US" dirty="0"/>
              <a:t>Routine decontamination at work</a:t>
            </a:r>
          </a:p>
        </p:txBody>
      </p:sp>
      <p:sp>
        <p:nvSpPr>
          <p:cNvPr id="2" name="Content Placeholder 1"/>
          <p:cNvSpPr>
            <a:spLocks noGrp="1"/>
          </p:cNvSpPr>
          <p:nvPr>
            <p:ph idx="1"/>
          </p:nvPr>
        </p:nvSpPr>
        <p:spPr>
          <a:xfrm>
            <a:off x="2490952" y="1825625"/>
            <a:ext cx="5779557" cy="4351338"/>
          </a:xfrm>
        </p:spPr>
        <p:txBody>
          <a:bodyPr/>
          <a:lstStyle/>
          <a:p>
            <a:pPr defTabSz="966612">
              <a:defRPr/>
            </a:pPr>
            <a:r>
              <a:rPr lang="en-US" altLang="en-US" dirty="0"/>
              <a:t>Wash your hands before:</a:t>
            </a:r>
          </a:p>
          <a:p>
            <a:pPr lvl="1" defTabSz="966612">
              <a:defRPr/>
            </a:pPr>
            <a:r>
              <a:rPr lang="en-US" altLang="en-US" dirty="0"/>
              <a:t>Touching your eyes or mouth</a:t>
            </a:r>
          </a:p>
          <a:p>
            <a:pPr lvl="1" defTabSz="966612">
              <a:defRPr/>
            </a:pPr>
            <a:r>
              <a:rPr lang="en-US" altLang="en-US" dirty="0"/>
              <a:t>Eating</a:t>
            </a:r>
          </a:p>
          <a:p>
            <a:pPr lvl="1" defTabSz="966612">
              <a:defRPr/>
            </a:pPr>
            <a:r>
              <a:rPr lang="en-US" altLang="en-US" dirty="0"/>
              <a:t>Drinking</a:t>
            </a:r>
          </a:p>
          <a:p>
            <a:pPr lvl="1" defTabSz="966612">
              <a:defRPr/>
            </a:pPr>
            <a:r>
              <a:rPr lang="en-US" altLang="en-US" dirty="0"/>
              <a:t>Smoking</a:t>
            </a:r>
          </a:p>
          <a:p>
            <a:pPr lvl="1" defTabSz="966612">
              <a:defRPr/>
            </a:pPr>
            <a:r>
              <a:rPr lang="en-US" altLang="en-US" dirty="0"/>
              <a:t>Chewing gum</a:t>
            </a:r>
          </a:p>
          <a:p>
            <a:pPr lvl="1" defTabSz="966612">
              <a:defRPr/>
            </a:pPr>
            <a:r>
              <a:rPr lang="en-US" altLang="en-US" dirty="0"/>
              <a:t>Chewing tobacco</a:t>
            </a:r>
          </a:p>
          <a:p>
            <a:pPr lvl="1" defTabSz="966612">
              <a:defRPr/>
            </a:pPr>
            <a:r>
              <a:rPr lang="en-US" altLang="en-US" dirty="0"/>
              <a:t>Using the toilet</a:t>
            </a:r>
          </a:p>
        </p:txBody>
      </p:sp>
      <p:sp>
        <p:nvSpPr>
          <p:cNvPr id="6" name="TextBox 5"/>
          <p:cNvSpPr txBox="1"/>
          <p:nvPr/>
        </p:nvSpPr>
        <p:spPr>
          <a:xfrm>
            <a:off x="0" y="2484821"/>
            <a:ext cx="400110" cy="4373179"/>
          </a:xfrm>
          <a:prstGeom prst="rect">
            <a:avLst/>
          </a:prstGeom>
          <a:noFill/>
        </p:spPr>
        <p:txBody>
          <a:bodyPr vert="vert270" wrap="square" rtlCol="0">
            <a:spAutoFit/>
          </a:bodyPr>
          <a:lstStyle/>
          <a:p>
            <a:r>
              <a:rPr lang="en-US" sz="1400" dirty="0"/>
              <a:t>Image credit: Linda Naeve, Iowa State University</a:t>
            </a:r>
          </a:p>
        </p:txBody>
      </p:sp>
      <p:pic>
        <p:nvPicPr>
          <p:cNvPr id="7" name="Picture 6">
            <a:extLst>
              <a:ext uri="{FF2B5EF4-FFF2-40B4-BE49-F238E27FC236}">
                <a16:creationId xmlns:a16="http://schemas.microsoft.com/office/drawing/2014/main" id="{6EB8E0DF-E765-42E6-858A-642DC7C857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6269" y="1107713"/>
            <a:ext cx="2645009" cy="5750287"/>
          </a:xfrm>
          <a:prstGeom prst="rect">
            <a:avLst/>
          </a:prstGeom>
        </p:spPr>
      </p:pic>
    </p:spTree>
    <p:extLst>
      <p:ext uri="{BB962C8B-B14F-4D97-AF65-F5344CB8AC3E}">
        <p14:creationId xmlns:p14="http://schemas.microsoft.com/office/powerpoint/2010/main" val="17683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Decontamination supplies</a:t>
            </a:r>
          </a:p>
        </p:txBody>
      </p:sp>
      <p:pic>
        <p:nvPicPr>
          <p:cNvPr id="5" name="Picture 4">
            <a:extLst>
              <a:ext uri="{FF2B5EF4-FFF2-40B4-BE49-F238E27FC236}">
                <a16:creationId xmlns:a16="http://schemas.microsoft.com/office/drawing/2014/main" id="{E3B5A831-F607-4F9D-902E-AD793338A598}"/>
              </a:ext>
            </a:extLst>
          </p:cNvPr>
          <p:cNvPicPr>
            <a:picLocks noChangeAspect="1"/>
          </p:cNvPicPr>
          <p:nvPr/>
        </p:nvPicPr>
        <p:blipFill>
          <a:blip r:embed="rId3"/>
          <a:stretch>
            <a:fillRect/>
          </a:stretch>
        </p:blipFill>
        <p:spPr>
          <a:xfrm>
            <a:off x="699608" y="1638576"/>
            <a:ext cx="7744784" cy="4854298"/>
          </a:xfrm>
          <a:prstGeom prst="rect">
            <a:avLst/>
          </a:prstGeom>
        </p:spPr>
      </p:pic>
    </p:spTree>
    <p:extLst>
      <p:ext uri="{BB962C8B-B14F-4D97-AF65-F5344CB8AC3E}">
        <p14:creationId xmlns:p14="http://schemas.microsoft.com/office/powerpoint/2010/main" val="1223980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Routine decontamination at home</a:t>
            </a:r>
          </a:p>
        </p:txBody>
      </p:sp>
      <p:sp>
        <p:nvSpPr>
          <p:cNvPr id="2" name="Content Placeholder 1"/>
          <p:cNvSpPr>
            <a:spLocks noGrp="1"/>
          </p:cNvSpPr>
          <p:nvPr>
            <p:ph idx="1"/>
          </p:nvPr>
        </p:nvSpPr>
        <p:spPr>
          <a:xfrm>
            <a:off x="628650" y="1825625"/>
            <a:ext cx="7886700" cy="4591800"/>
          </a:xfrm>
        </p:spPr>
        <p:txBody>
          <a:bodyPr>
            <a:normAutofit fontScale="92500" lnSpcReduction="20000"/>
          </a:bodyPr>
          <a:lstStyle/>
          <a:p>
            <a:pPr marL="228600" indent="-228600" defTabSz="966612">
              <a:buFont typeface="Arial" panose="020B0604020202020204" pitchFamily="34" charset="0"/>
              <a:buAutoNum type="arabicPeriod"/>
              <a:defRPr/>
            </a:pPr>
            <a:r>
              <a:rPr lang="en-US" altLang="en-US" sz="3000" dirty="0"/>
              <a:t>Remove work shoes before entering your home</a:t>
            </a:r>
          </a:p>
          <a:p>
            <a:pPr marL="228600" indent="-228600" defTabSz="966612">
              <a:buAutoNum type="arabicPeriod"/>
              <a:defRPr/>
            </a:pPr>
            <a:r>
              <a:rPr lang="en-US" altLang="en-US" sz="3000" dirty="0"/>
              <a:t>Shower/bathe and shampoo hair immediately after work</a:t>
            </a:r>
          </a:p>
          <a:p>
            <a:pPr marL="228600" indent="-228600" defTabSz="966612">
              <a:buAutoNum type="arabicPeriod"/>
              <a:defRPr/>
            </a:pPr>
            <a:r>
              <a:rPr lang="en-US" altLang="en-US" sz="3000" dirty="0"/>
              <a:t>Change into clean clothes before any physical contact with children and your family</a:t>
            </a:r>
          </a:p>
          <a:p>
            <a:pPr marL="228600" indent="-228600" defTabSz="966612">
              <a:buFont typeface="Arial" panose="020B0604020202020204" pitchFamily="34" charset="0"/>
              <a:buAutoNum type="arabicPeriod"/>
              <a:defRPr/>
            </a:pPr>
            <a:r>
              <a:rPr lang="en-US" altLang="en-US" sz="3000" dirty="0"/>
              <a:t>Put work clothes into a bag to prevent others from coming into contact with them</a:t>
            </a:r>
          </a:p>
          <a:p>
            <a:pPr marL="228600" indent="-228600" defTabSz="966612">
              <a:buAutoNum type="arabicPeriod"/>
              <a:defRPr/>
            </a:pPr>
            <a:r>
              <a:rPr lang="en-US" altLang="en-US" sz="3000" dirty="0"/>
              <a:t>Wash work clothes before wearing them again </a:t>
            </a:r>
          </a:p>
          <a:p>
            <a:pPr marL="228600" indent="-228600" defTabSz="966612">
              <a:buAutoNum type="arabicPeriod"/>
              <a:defRPr/>
            </a:pPr>
            <a:r>
              <a:rPr lang="en-US" altLang="en-US" sz="3000" dirty="0"/>
              <a:t>Wash work clothes separately from all other laundry </a:t>
            </a:r>
          </a:p>
          <a:p>
            <a:pPr marL="228600" indent="-228600" defTabSz="966612">
              <a:buAutoNum type="arabicPeriod"/>
              <a:defRPr/>
            </a:pPr>
            <a:r>
              <a:rPr lang="en-US" altLang="en-US" sz="3000" dirty="0"/>
              <a:t>Tell the person washing your clothes that they may have pesticide residues on them</a:t>
            </a:r>
          </a:p>
          <a:p>
            <a:endParaRPr lang="en-US" dirty="0"/>
          </a:p>
        </p:txBody>
      </p:sp>
    </p:spTree>
    <p:extLst>
      <p:ext uri="{BB962C8B-B14F-4D97-AF65-F5344CB8AC3E}">
        <p14:creationId xmlns:p14="http://schemas.microsoft.com/office/powerpoint/2010/main" val="37429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870C8-0404-4D9E-BB22-D5C2E24FB05E}"/>
              </a:ext>
            </a:extLst>
          </p:cNvPr>
          <p:cNvPicPr>
            <a:picLocks noChangeAspect="1"/>
          </p:cNvPicPr>
          <p:nvPr/>
        </p:nvPicPr>
        <p:blipFill>
          <a:blip r:embed="rId3"/>
          <a:stretch>
            <a:fillRect/>
          </a:stretch>
        </p:blipFill>
        <p:spPr>
          <a:xfrm>
            <a:off x="4378585" y="-30480"/>
            <a:ext cx="4780655" cy="6854932"/>
          </a:xfrm>
          <a:prstGeom prst="rect">
            <a:avLst/>
          </a:prstGeom>
        </p:spPr>
      </p:pic>
      <p:sp>
        <p:nvSpPr>
          <p:cNvPr id="4" name="Title 3"/>
          <p:cNvSpPr>
            <a:spLocks noGrp="1"/>
          </p:cNvSpPr>
          <p:nvPr>
            <p:ph type="title"/>
          </p:nvPr>
        </p:nvSpPr>
        <p:spPr>
          <a:xfrm>
            <a:off x="422911" y="1509741"/>
            <a:ext cx="3835284" cy="3541856"/>
          </a:xfrm>
        </p:spPr>
        <p:txBody>
          <a:bodyPr>
            <a:normAutofit/>
          </a:bodyPr>
          <a:lstStyle/>
          <a:p>
            <a:r>
              <a:rPr lang="en-US" dirty="0"/>
              <a:t>Do not take pesticides or pesticide containers used at work home with you </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474325" y="1675995"/>
            <a:ext cx="4561609" cy="4561609"/>
          </a:xfrm>
        </p:spPr>
      </p:pic>
      <p:sp>
        <p:nvSpPr>
          <p:cNvPr id="9" name="TextBox 8"/>
          <p:cNvSpPr txBox="1"/>
          <p:nvPr/>
        </p:nvSpPr>
        <p:spPr>
          <a:xfrm>
            <a:off x="4039985" y="6573703"/>
            <a:ext cx="5104015" cy="307777"/>
          </a:xfrm>
          <a:prstGeom prst="rect">
            <a:avLst/>
          </a:prstGeom>
          <a:noFill/>
        </p:spPr>
        <p:txBody>
          <a:bodyPr wrap="square" rtlCol="0">
            <a:spAutoFit/>
          </a:bodyPr>
          <a:lstStyle/>
          <a:p>
            <a:pPr algn="r"/>
            <a:r>
              <a:rPr lang="en-US" sz="1400" dirty="0"/>
              <a:t>Image credit: Betsy Danielson, Iowa State University</a:t>
            </a:r>
          </a:p>
        </p:txBody>
      </p:sp>
    </p:spTree>
    <p:extLst>
      <p:ext uri="{BB962C8B-B14F-4D97-AF65-F5344CB8AC3E}">
        <p14:creationId xmlns:p14="http://schemas.microsoft.com/office/powerpoint/2010/main" val="1985144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BF96E6-757A-4478-B3D0-8CBA190B45A1}"/>
              </a:ext>
            </a:extLst>
          </p:cNvPr>
          <p:cNvPicPr>
            <a:picLocks noChangeAspect="1"/>
          </p:cNvPicPr>
          <p:nvPr/>
        </p:nvPicPr>
        <p:blipFill>
          <a:blip r:embed="rId3"/>
          <a:stretch>
            <a:fillRect/>
          </a:stretch>
        </p:blipFill>
        <p:spPr>
          <a:xfrm>
            <a:off x="200055" y="935879"/>
            <a:ext cx="3706695" cy="5922121"/>
          </a:xfrm>
          <a:prstGeom prst="rect">
            <a:avLst/>
          </a:prstGeom>
        </p:spPr>
      </p:pic>
      <p:sp>
        <p:nvSpPr>
          <p:cNvPr id="4" name="Title 3"/>
          <p:cNvSpPr>
            <a:spLocks noGrp="1"/>
          </p:cNvSpPr>
          <p:nvPr>
            <p:ph type="title"/>
          </p:nvPr>
        </p:nvSpPr>
        <p:spPr/>
        <p:txBody>
          <a:bodyPr/>
          <a:lstStyle/>
          <a:p>
            <a:r>
              <a:rPr lang="en-US" dirty="0"/>
              <a:t>How and when to get emergency medical care</a:t>
            </a:r>
          </a:p>
        </p:txBody>
      </p:sp>
      <p:sp>
        <p:nvSpPr>
          <p:cNvPr id="3" name="Content Placeholder 2"/>
          <p:cNvSpPr>
            <a:spLocks noGrp="1"/>
          </p:cNvSpPr>
          <p:nvPr>
            <p:ph idx="1"/>
          </p:nvPr>
        </p:nvSpPr>
        <p:spPr>
          <a:xfrm>
            <a:off x="3689655" y="1856225"/>
            <a:ext cx="4825695" cy="4351338"/>
          </a:xfrm>
        </p:spPr>
        <p:txBody>
          <a:bodyPr/>
          <a:lstStyle/>
          <a:p>
            <a:r>
              <a:rPr lang="en-US" dirty="0"/>
              <a:t>Contact your supervisor</a:t>
            </a:r>
          </a:p>
          <a:p>
            <a:r>
              <a:rPr lang="en-US" dirty="0"/>
              <a:t>Employer must provide immediate transportation to nearest emergency medical facility</a:t>
            </a:r>
          </a:p>
        </p:txBody>
      </p:sp>
      <p:sp>
        <p:nvSpPr>
          <p:cNvPr id="8" name="TextBox 7"/>
          <p:cNvSpPr txBox="1"/>
          <p:nvPr/>
        </p:nvSpPr>
        <p:spPr>
          <a:xfrm>
            <a:off x="0" y="2765954"/>
            <a:ext cx="400110" cy="4092046"/>
          </a:xfrm>
          <a:prstGeom prst="rect">
            <a:avLst/>
          </a:prstGeom>
          <a:noFill/>
        </p:spPr>
        <p:txBody>
          <a:bodyPr vert="vert270" wrap="square" rtlCol="0">
            <a:spAutoFit/>
          </a:bodyPr>
          <a:lstStyle/>
          <a:p>
            <a:r>
              <a:rPr lang="en-US" sz="1400" dirty="0"/>
              <a:t>Image credit: Piotr Marcinski, Depositphotos</a:t>
            </a:r>
          </a:p>
        </p:txBody>
      </p:sp>
    </p:spTree>
    <p:extLst>
      <p:ext uri="{BB962C8B-B14F-4D97-AF65-F5344CB8AC3E}">
        <p14:creationId xmlns:p14="http://schemas.microsoft.com/office/powerpoint/2010/main" val="30229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311583" cy="1325563"/>
          </a:xfrm>
        </p:spPr>
        <p:txBody>
          <a:bodyPr/>
          <a:lstStyle/>
          <a:p>
            <a:r>
              <a:rPr lang="en-US" dirty="0"/>
              <a:t>Emergency First Aid</a:t>
            </a:r>
          </a:p>
        </p:txBody>
      </p:sp>
      <p:sp>
        <p:nvSpPr>
          <p:cNvPr id="3" name="Content Placeholder 2"/>
          <p:cNvSpPr>
            <a:spLocks noGrp="1"/>
          </p:cNvSpPr>
          <p:nvPr>
            <p:ph idx="1"/>
          </p:nvPr>
        </p:nvSpPr>
        <p:spPr>
          <a:xfrm>
            <a:off x="628650" y="1825625"/>
            <a:ext cx="3311583" cy="4351338"/>
          </a:xfrm>
        </p:spPr>
        <p:txBody>
          <a:bodyPr/>
          <a:lstStyle/>
          <a:p>
            <a:r>
              <a:rPr lang="en-US" dirty="0"/>
              <a:t>Skin exposure</a:t>
            </a:r>
          </a:p>
          <a:p>
            <a:r>
              <a:rPr lang="en-US" dirty="0"/>
              <a:t>Eye exposure</a:t>
            </a:r>
          </a:p>
          <a:p>
            <a:r>
              <a:rPr lang="en-US" dirty="0"/>
              <a:t>Oral exposure</a:t>
            </a:r>
          </a:p>
          <a:p>
            <a:r>
              <a:rPr lang="en-US" dirty="0"/>
              <a:t>Respiratory exposure</a:t>
            </a:r>
          </a:p>
        </p:txBody>
      </p:sp>
      <p:sp>
        <p:nvSpPr>
          <p:cNvPr id="7" name="TextBox 6"/>
          <p:cNvSpPr txBox="1"/>
          <p:nvPr/>
        </p:nvSpPr>
        <p:spPr>
          <a:xfrm>
            <a:off x="4039985" y="6567055"/>
            <a:ext cx="5104015" cy="307777"/>
          </a:xfrm>
          <a:prstGeom prst="rect">
            <a:avLst/>
          </a:prstGeom>
          <a:noFill/>
        </p:spPr>
        <p:txBody>
          <a:bodyPr wrap="square" rtlCol="0">
            <a:spAutoFit/>
          </a:bodyPr>
          <a:lstStyle/>
          <a:p>
            <a:pPr algn="r"/>
            <a:r>
              <a:rPr lang="en-US" sz="1400" dirty="0">
                <a:solidFill>
                  <a:schemeClr val="bg1"/>
                </a:solidFill>
              </a:rPr>
              <a:t>Image credit: Catalin Petolea, Depositphotos</a:t>
            </a:r>
          </a:p>
        </p:txBody>
      </p:sp>
      <p:pic>
        <p:nvPicPr>
          <p:cNvPr id="6" name="Picture 5">
            <a:extLst>
              <a:ext uri="{FF2B5EF4-FFF2-40B4-BE49-F238E27FC236}">
                <a16:creationId xmlns:a16="http://schemas.microsoft.com/office/drawing/2014/main" id="{9E147404-6752-4CA7-BF6E-358489A25BCB}"/>
              </a:ext>
            </a:extLst>
          </p:cNvPr>
          <p:cNvPicPr>
            <a:picLocks noChangeAspect="1"/>
          </p:cNvPicPr>
          <p:nvPr/>
        </p:nvPicPr>
        <p:blipFill>
          <a:blip r:embed="rId3"/>
          <a:stretch>
            <a:fillRect/>
          </a:stretch>
        </p:blipFill>
        <p:spPr>
          <a:xfrm>
            <a:off x="4117868" y="19900"/>
            <a:ext cx="5026132" cy="6854932"/>
          </a:xfrm>
          <a:prstGeom prst="rect">
            <a:avLst/>
          </a:prstGeom>
        </p:spPr>
      </p:pic>
    </p:spTree>
    <p:extLst>
      <p:ext uri="{BB962C8B-B14F-4D97-AF65-F5344CB8AC3E}">
        <p14:creationId xmlns:p14="http://schemas.microsoft.com/office/powerpoint/2010/main" val="14533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CB308A-FD4E-45AD-BFD6-E22C0C7E4AA3}"/>
              </a:ext>
            </a:extLst>
          </p:cNvPr>
          <p:cNvPicPr>
            <a:picLocks noChangeAspect="1"/>
          </p:cNvPicPr>
          <p:nvPr/>
        </p:nvPicPr>
        <p:blipFill>
          <a:blip r:embed="rId3"/>
          <a:stretch>
            <a:fillRect/>
          </a:stretch>
        </p:blipFill>
        <p:spPr>
          <a:xfrm>
            <a:off x="-16403" y="1420695"/>
            <a:ext cx="3540999" cy="5437305"/>
          </a:xfrm>
          <a:prstGeom prst="rect">
            <a:avLst/>
          </a:prstGeom>
        </p:spPr>
      </p:pic>
      <p:sp>
        <p:nvSpPr>
          <p:cNvPr id="2" name="Title 1"/>
          <p:cNvSpPr>
            <a:spLocks noGrp="1"/>
          </p:cNvSpPr>
          <p:nvPr>
            <p:ph type="title"/>
          </p:nvPr>
        </p:nvSpPr>
        <p:spPr/>
        <p:txBody>
          <a:bodyPr/>
          <a:lstStyle/>
          <a:p>
            <a:r>
              <a:rPr lang="en-US" dirty="0"/>
              <a:t>Employee rights and protections against retaliatory acts</a:t>
            </a:r>
          </a:p>
        </p:txBody>
      </p:sp>
      <p:sp>
        <p:nvSpPr>
          <p:cNvPr id="3" name="Content Placeholder 2"/>
          <p:cNvSpPr>
            <a:spLocks noGrp="1"/>
          </p:cNvSpPr>
          <p:nvPr>
            <p:ph idx="1"/>
          </p:nvPr>
        </p:nvSpPr>
        <p:spPr>
          <a:xfrm>
            <a:off x="3524596" y="1825625"/>
            <a:ext cx="4990754" cy="4351338"/>
          </a:xfrm>
        </p:spPr>
        <p:txBody>
          <a:bodyPr/>
          <a:lstStyle/>
          <a:p>
            <a:r>
              <a:rPr lang="en-US" dirty="0"/>
              <a:t>Employers cannot punish you for attempting to comply with WPS</a:t>
            </a:r>
          </a:p>
          <a:p>
            <a:r>
              <a:rPr lang="en-US" dirty="0"/>
              <a:t>Contact the Iowa Department of Agriculture and Land Stewardship (IDALS) </a:t>
            </a:r>
          </a:p>
          <a:p>
            <a:pPr lvl="1"/>
            <a:r>
              <a:rPr lang="en-US" dirty="0"/>
              <a:t>515-281-8591 </a:t>
            </a:r>
          </a:p>
          <a:p>
            <a:endParaRPr lang="en-US" dirty="0"/>
          </a:p>
          <a:p>
            <a:endParaRPr lang="en-US" dirty="0"/>
          </a:p>
        </p:txBody>
      </p:sp>
      <p:sp>
        <p:nvSpPr>
          <p:cNvPr id="8" name="TextBox 7"/>
          <p:cNvSpPr txBox="1"/>
          <p:nvPr/>
        </p:nvSpPr>
        <p:spPr>
          <a:xfrm>
            <a:off x="1981892" y="6550223"/>
            <a:ext cx="5104015" cy="307777"/>
          </a:xfrm>
          <a:prstGeom prst="rect">
            <a:avLst/>
          </a:prstGeom>
          <a:noFill/>
        </p:spPr>
        <p:txBody>
          <a:bodyPr wrap="square" rtlCol="0">
            <a:spAutoFit/>
          </a:bodyPr>
          <a:lstStyle/>
          <a:p>
            <a:r>
              <a:rPr lang="en-US" sz="1400" dirty="0"/>
              <a:t>Image credit: Vyacheslav Volkov, Depositphotos</a:t>
            </a:r>
          </a:p>
        </p:txBody>
      </p:sp>
    </p:spTree>
    <p:extLst>
      <p:ext uri="{BB962C8B-B14F-4D97-AF65-F5344CB8AC3E}">
        <p14:creationId xmlns:p14="http://schemas.microsoft.com/office/powerpoint/2010/main" val="22139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the purpose of this training?</a:t>
            </a:r>
          </a:p>
        </p:txBody>
      </p:sp>
      <p:sp>
        <p:nvSpPr>
          <p:cNvPr id="3" name="Content Placeholder 2"/>
          <p:cNvSpPr>
            <a:spLocks noGrp="1"/>
          </p:cNvSpPr>
          <p:nvPr>
            <p:ph idx="1"/>
          </p:nvPr>
        </p:nvSpPr>
        <p:spPr/>
        <p:txBody>
          <a:bodyPr/>
          <a:lstStyle/>
          <a:p>
            <a:r>
              <a:rPr lang="en-US" dirty="0"/>
              <a:t>Provide you with information on the potential risks of working in areas where pesticides are being used and pesticide residues may be found</a:t>
            </a:r>
          </a:p>
          <a:p>
            <a:r>
              <a:rPr lang="en-US" dirty="0"/>
              <a:t>Complete annual training requirements of Worker Protection Standard</a:t>
            </a:r>
          </a:p>
        </p:txBody>
      </p:sp>
    </p:spTree>
    <p:extLst>
      <p:ext uri="{BB962C8B-B14F-4D97-AF65-F5344CB8AC3E}">
        <p14:creationId xmlns:p14="http://schemas.microsoft.com/office/powerpoint/2010/main" val="3441933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4781" y="1775777"/>
            <a:ext cx="7886700" cy="1363663"/>
          </a:xfrm>
        </p:spPr>
        <p:txBody>
          <a:bodyPr>
            <a:normAutofit/>
          </a:bodyPr>
          <a:lstStyle/>
          <a:p>
            <a:r>
              <a:rPr lang="en-US" dirty="0"/>
              <a:t>This concludes the worker training</a:t>
            </a:r>
          </a:p>
        </p:txBody>
      </p:sp>
      <p:sp>
        <p:nvSpPr>
          <p:cNvPr id="3" name="Title 5"/>
          <p:cNvSpPr txBox="1">
            <a:spLocks/>
          </p:cNvSpPr>
          <p:nvPr/>
        </p:nvSpPr>
        <p:spPr>
          <a:xfrm>
            <a:off x="844781" y="3870961"/>
            <a:ext cx="7886700" cy="1363663"/>
          </a:xfrm>
          <a:prstGeom prst="rect">
            <a:avLst/>
          </a:prstGeom>
          <a:ln w="28575">
            <a:solidFill>
              <a:srgbClr val="00B050"/>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4000" b="0" i="0" u="none" kern="1200">
                <a:solidFill>
                  <a:srgbClr val="00B050"/>
                </a:solidFill>
                <a:latin typeface="Impact" panose="020B0806030902050204" pitchFamily="34" charset="0"/>
                <a:ea typeface="+mj-ea"/>
                <a:cs typeface="+mj-cs"/>
              </a:defRPr>
            </a:lvl1pPr>
          </a:lstStyle>
          <a:p>
            <a:r>
              <a:rPr lang="en-US" dirty="0"/>
              <a:t>The remainder of the training is for handlers only </a:t>
            </a:r>
          </a:p>
        </p:txBody>
      </p:sp>
      <p:cxnSp>
        <p:nvCxnSpPr>
          <p:cNvPr id="4" name="Straight Connector 3"/>
          <p:cNvCxnSpPr/>
          <p:nvPr/>
        </p:nvCxnSpPr>
        <p:spPr>
          <a:xfrm>
            <a:off x="532015" y="3120044"/>
            <a:ext cx="8199466" cy="0"/>
          </a:xfrm>
          <a:prstGeom prst="line">
            <a:avLst/>
          </a:prstGeom>
          <a:ln w="571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8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A83866-7C3C-4A8B-AA7F-82805E2948E9}"/>
              </a:ext>
            </a:extLst>
          </p:cNvPr>
          <p:cNvPicPr>
            <a:picLocks noChangeAspect="1"/>
          </p:cNvPicPr>
          <p:nvPr/>
        </p:nvPicPr>
        <p:blipFill>
          <a:blip r:embed="rId3"/>
          <a:stretch>
            <a:fillRect/>
          </a:stretch>
        </p:blipFill>
        <p:spPr>
          <a:xfrm>
            <a:off x="-4214" y="495837"/>
            <a:ext cx="4443211" cy="6362163"/>
          </a:xfrm>
          <a:prstGeom prst="rect">
            <a:avLst/>
          </a:prstGeom>
        </p:spPr>
      </p:pic>
      <p:sp>
        <p:nvSpPr>
          <p:cNvPr id="2" name="Title 1"/>
          <p:cNvSpPr>
            <a:spLocks noGrp="1"/>
          </p:cNvSpPr>
          <p:nvPr>
            <p:ph type="title"/>
          </p:nvPr>
        </p:nvSpPr>
        <p:spPr>
          <a:xfrm>
            <a:off x="4705004" y="1709739"/>
            <a:ext cx="3805584" cy="2852737"/>
          </a:xfrm>
        </p:spPr>
        <p:txBody>
          <a:bodyPr/>
          <a:lstStyle/>
          <a:p>
            <a:r>
              <a:rPr lang="en-US" dirty="0"/>
              <a:t>Using pesticides safely</a:t>
            </a:r>
          </a:p>
        </p:txBody>
      </p:sp>
      <p:sp>
        <p:nvSpPr>
          <p:cNvPr id="4" name="Text Placeholder 3"/>
          <p:cNvSpPr>
            <a:spLocks noGrp="1"/>
          </p:cNvSpPr>
          <p:nvPr>
            <p:ph type="body" idx="1"/>
          </p:nvPr>
        </p:nvSpPr>
        <p:spPr>
          <a:xfrm>
            <a:off x="4705004" y="4589464"/>
            <a:ext cx="3805584" cy="1500187"/>
          </a:xfrm>
        </p:spPr>
        <p:txBody>
          <a:bodyPr/>
          <a:lstStyle/>
          <a:p>
            <a:r>
              <a:rPr lang="en-US" dirty="0">
                <a:solidFill>
                  <a:schemeClr val="accent5">
                    <a:lumMod val="50000"/>
                  </a:schemeClr>
                </a:solidFill>
              </a:rPr>
              <a:t>Information for Pesticide Handlers only</a:t>
            </a:r>
          </a:p>
        </p:txBody>
      </p:sp>
      <p:sp>
        <p:nvSpPr>
          <p:cNvPr id="8" name="TextBox 7"/>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Joyce Hornstein, Iowa State University</a:t>
            </a:r>
          </a:p>
        </p:txBody>
      </p:sp>
    </p:spTree>
    <p:extLst>
      <p:ext uri="{BB962C8B-B14F-4D97-AF65-F5344CB8AC3E}">
        <p14:creationId xmlns:p14="http://schemas.microsoft.com/office/powerpoint/2010/main" val="1614773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and loading pesticides</a:t>
            </a:r>
          </a:p>
        </p:txBody>
      </p:sp>
      <p:sp>
        <p:nvSpPr>
          <p:cNvPr id="3" name="Content Placeholder 2"/>
          <p:cNvSpPr>
            <a:spLocks noGrp="1"/>
          </p:cNvSpPr>
          <p:nvPr>
            <p:ph idx="1"/>
          </p:nvPr>
        </p:nvSpPr>
        <p:spPr/>
        <p:txBody>
          <a:bodyPr>
            <a:normAutofit/>
          </a:bodyPr>
          <a:lstStyle/>
          <a:p>
            <a:r>
              <a:rPr lang="en-US" dirty="0"/>
              <a:t>Read the label directions</a:t>
            </a:r>
          </a:p>
          <a:p>
            <a:r>
              <a:rPr lang="en-US" dirty="0"/>
              <a:t>Wear PPE </a:t>
            </a:r>
          </a:p>
          <a:p>
            <a:r>
              <a:rPr lang="en-US" dirty="0"/>
              <a:t>Measure pesticides carefully</a:t>
            </a:r>
          </a:p>
          <a:p>
            <a:r>
              <a:rPr lang="en-US" dirty="0"/>
              <a:t>Prevent pesticides from entering the water source</a:t>
            </a:r>
          </a:p>
          <a:p>
            <a:r>
              <a:rPr lang="en-US" dirty="0"/>
              <a:t>Never mix, load, or clean equipment near water sources</a:t>
            </a:r>
          </a:p>
          <a:p>
            <a:pPr marL="0" indent="0">
              <a:buNone/>
            </a:pPr>
            <a:endParaRPr lang="en-US" dirty="0"/>
          </a:p>
        </p:txBody>
      </p:sp>
    </p:spTree>
    <p:extLst>
      <p:ext uri="{BB962C8B-B14F-4D97-AF65-F5344CB8AC3E}">
        <p14:creationId xmlns:p14="http://schemas.microsoft.com/office/powerpoint/2010/main" val="17940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pesticides</a:t>
            </a:r>
          </a:p>
        </p:txBody>
      </p:sp>
      <p:sp>
        <p:nvSpPr>
          <p:cNvPr id="3" name="Content Placeholder 2"/>
          <p:cNvSpPr>
            <a:spLocks noGrp="1"/>
          </p:cNvSpPr>
          <p:nvPr>
            <p:ph idx="1"/>
          </p:nvPr>
        </p:nvSpPr>
        <p:spPr/>
        <p:txBody>
          <a:bodyPr>
            <a:normAutofit/>
          </a:bodyPr>
          <a:lstStyle/>
          <a:p>
            <a:r>
              <a:rPr lang="en-US" dirty="0"/>
              <a:t>Follow label application instructions</a:t>
            </a:r>
          </a:p>
          <a:p>
            <a:r>
              <a:rPr lang="en-US" dirty="0"/>
              <a:t>Check application equipment and make repairs as necessary</a:t>
            </a:r>
          </a:p>
          <a:p>
            <a:r>
              <a:rPr lang="en-US" dirty="0"/>
              <a:t>Do not apply pesticides in a manner that results in contact with workers or other persons</a:t>
            </a:r>
          </a:p>
          <a:p>
            <a:r>
              <a:rPr lang="en-US" dirty="0"/>
              <a:t>Clean equipment</a:t>
            </a:r>
          </a:p>
        </p:txBody>
      </p:sp>
    </p:spTree>
    <p:custDataLst>
      <p:tags r:id="rId1"/>
    </p:custDataLst>
    <p:extLst>
      <p:ext uri="{BB962C8B-B14F-4D97-AF65-F5344CB8AC3E}">
        <p14:creationId xmlns:p14="http://schemas.microsoft.com/office/powerpoint/2010/main" val="251839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Transporting pesticides</a:t>
            </a:r>
          </a:p>
        </p:txBody>
      </p:sp>
      <p:sp>
        <p:nvSpPr>
          <p:cNvPr id="3" name="Content Placeholder 2"/>
          <p:cNvSpPr>
            <a:spLocks noGrp="1"/>
          </p:cNvSpPr>
          <p:nvPr>
            <p:ph idx="1"/>
          </p:nvPr>
        </p:nvSpPr>
        <p:spPr/>
        <p:txBody>
          <a:bodyPr>
            <a:normAutofit fontScale="92500" lnSpcReduction="20000"/>
          </a:bodyPr>
          <a:lstStyle/>
          <a:p>
            <a:r>
              <a:rPr lang="en-US" dirty="0"/>
              <a:t>Transport pesticides in the truck bed, cargo area, or on the back of the spray rig</a:t>
            </a:r>
          </a:p>
          <a:p>
            <a:r>
              <a:rPr lang="en-US" dirty="0"/>
              <a:t>Check containers for leaks before loading and unloading</a:t>
            </a:r>
          </a:p>
          <a:p>
            <a:r>
              <a:rPr lang="en-US" dirty="0"/>
              <a:t>Protect containers from rain and other potential weather damage</a:t>
            </a:r>
          </a:p>
          <a:p>
            <a:r>
              <a:rPr lang="en-US" dirty="0"/>
              <a:t>Secure or tie down all pesticide containers in the cargo area</a:t>
            </a:r>
          </a:p>
          <a:p>
            <a:r>
              <a:rPr lang="en-US" dirty="0"/>
              <a:t>Monitor containers at all times during transportation </a:t>
            </a:r>
          </a:p>
          <a:p>
            <a:r>
              <a:rPr lang="en-US" dirty="0"/>
              <a:t>Keep containers in a locked area</a:t>
            </a:r>
          </a:p>
        </p:txBody>
      </p:sp>
    </p:spTree>
    <p:extLst>
      <p:ext uri="{BB962C8B-B14F-4D97-AF65-F5344CB8AC3E}">
        <p14:creationId xmlns:p14="http://schemas.microsoft.com/office/powerpoint/2010/main" val="33489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77F19D-57A9-4995-9002-92EC3B48C5E8}"/>
              </a:ext>
            </a:extLst>
          </p:cNvPr>
          <p:cNvPicPr>
            <a:picLocks noChangeAspect="1"/>
          </p:cNvPicPr>
          <p:nvPr/>
        </p:nvPicPr>
        <p:blipFill>
          <a:blip r:embed="rId4"/>
          <a:stretch>
            <a:fillRect/>
          </a:stretch>
        </p:blipFill>
        <p:spPr>
          <a:xfrm>
            <a:off x="0" y="3068"/>
            <a:ext cx="5087501" cy="6854932"/>
          </a:xfrm>
          <a:prstGeom prst="rect">
            <a:avLst/>
          </a:prstGeom>
        </p:spPr>
      </p:pic>
      <p:sp>
        <p:nvSpPr>
          <p:cNvPr id="2" name="Title 1"/>
          <p:cNvSpPr>
            <a:spLocks noGrp="1"/>
          </p:cNvSpPr>
          <p:nvPr>
            <p:ph type="title"/>
          </p:nvPr>
        </p:nvSpPr>
        <p:spPr>
          <a:xfrm>
            <a:off x="5403272" y="365126"/>
            <a:ext cx="3112077" cy="1325563"/>
          </a:xfrm>
        </p:spPr>
        <p:txBody>
          <a:bodyPr>
            <a:normAutofit/>
          </a:bodyPr>
          <a:lstStyle/>
          <a:p>
            <a:r>
              <a:rPr lang="en-US" dirty="0"/>
              <a:t>Spill cleanup</a:t>
            </a:r>
          </a:p>
        </p:txBody>
      </p:sp>
      <p:sp>
        <p:nvSpPr>
          <p:cNvPr id="3" name="Content Placeholder 2"/>
          <p:cNvSpPr>
            <a:spLocks noGrp="1"/>
          </p:cNvSpPr>
          <p:nvPr>
            <p:ph idx="1"/>
          </p:nvPr>
        </p:nvSpPr>
        <p:spPr>
          <a:xfrm>
            <a:off x="5403272" y="1825625"/>
            <a:ext cx="3112077" cy="4351338"/>
          </a:xfrm>
        </p:spPr>
        <p:txBody>
          <a:bodyPr/>
          <a:lstStyle/>
          <a:p>
            <a:r>
              <a:rPr lang="en-US" dirty="0"/>
              <a:t>Control </a:t>
            </a:r>
          </a:p>
          <a:p>
            <a:r>
              <a:rPr lang="en-US" dirty="0"/>
              <a:t>Contain</a:t>
            </a:r>
          </a:p>
          <a:p>
            <a:r>
              <a:rPr lang="en-US" dirty="0"/>
              <a:t>Clean up</a:t>
            </a:r>
          </a:p>
        </p:txBody>
      </p:sp>
      <p:sp>
        <p:nvSpPr>
          <p:cNvPr id="5" name="TextBox 4"/>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1152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Storing pesticides</a:t>
            </a:r>
          </a:p>
        </p:txBody>
      </p:sp>
      <p:sp>
        <p:nvSpPr>
          <p:cNvPr id="3" name="Content Placeholder 2"/>
          <p:cNvSpPr>
            <a:spLocks noGrp="1"/>
          </p:cNvSpPr>
          <p:nvPr>
            <p:ph idx="1"/>
          </p:nvPr>
        </p:nvSpPr>
        <p:spPr/>
        <p:txBody>
          <a:bodyPr/>
          <a:lstStyle/>
          <a:p>
            <a:r>
              <a:rPr lang="en-US" dirty="0"/>
              <a:t>Ensure that containers are tightly closed and stored upright</a:t>
            </a:r>
          </a:p>
          <a:p>
            <a:r>
              <a:rPr lang="en-US" dirty="0"/>
              <a:t>Check containers for leaks, breaks, or weak spots</a:t>
            </a:r>
          </a:p>
          <a:p>
            <a:r>
              <a:rPr lang="en-US" dirty="0"/>
              <a:t>Clean up spills and leaks immediately</a:t>
            </a:r>
          </a:p>
          <a:p>
            <a:r>
              <a:rPr lang="en-US" dirty="0"/>
              <a:t>Keep storage area locked</a:t>
            </a:r>
          </a:p>
        </p:txBody>
      </p:sp>
    </p:spTree>
    <p:custDataLst>
      <p:tags r:id="rId1"/>
    </p:custDataLst>
    <p:extLst>
      <p:ext uri="{BB962C8B-B14F-4D97-AF65-F5344CB8AC3E}">
        <p14:creationId xmlns:p14="http://schemas.microsoft.com/office/powerpoint/2010/main" val="19909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Disposing of pesticides and containers</a:t>
            </a:r>
          </a:p>
        </p:txBody>
      </p:sp>
      <p:sp>
        <p:nvSpPr>
          <p:cNvPr id="3" name="Content Placeholder 2"/>
          <p:cNvSpPr>
            <a:spLocks noGrp="1"/>
          </p:cNvSpPr>
          <p:nvPr>
            <p:ph idx="1"/>
          </p:nvPr>
        </p:nvSpPr>
        <p:spPr/>
        <p:txBody>
          <a:bodyPr/>
          <a:lstStyle/>
          <a:p>
            <a:r>
              <a:rPr lang="en-US" dirty="0"/>
              <a:t>Always comply with label directions and federal, state, and local laws and regulations</a:t>
            </a:r>
          </a:p>
          <a:p>
            <a:endParaRPr lang="en-US" dirty="0"/>
          </a:p>
        </p:txBody>
      </p:sp>
    </p:spTree>
    <p:extLst>
      <p:ext uri="{BB962C8B-B14F-4D97-AF65-F5344CB8AC3E}">
        <p14:creationId xmlns:p14="http://schemas.microsoft.com/office/powerpoint/2010/main" val="2132102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 sensitive areas</a:t>
            </a:r>
          </a:p>
        </p:txBody>
      </p:sp>
      <p:sp>
        <p:nvSpPr>
          <p:cNvPr id="3" name="Content Placeholder 2"/>
          <p:cNvSpPr>
            <a:spLocks noGrp="1"/>
          </p:cNvSpPr>
          <p:nvPr>
            <p:ph idx="1"/>
          </p:nvPr>
        </p:nvSpPr>
        <p:spPr/>
        <p:txBody>
          <a:bodyPr/>
          <a:lstStyle/>
          <a:p>
            <a:r>
              <a:rPr lang="en-US" dirty="0"/>
              <a:t>Drift – movement of pesticide dust, spray, or vapor away from the application site</a:t>
            </a:r>
          </a:p>
          <a:p>
            <a:r>
              <a:rPr lang="en-US" dirty="0"/>
              <a:t>Runoff – movement of water and associated materials on the soil surface</a:t>
            </a:r>
          </a:p>
          <a:p>
            <a:r>
              <a:rPr lang="en-US" dirty="0"/>
              <a:t>Non-target organisms – plants or animals that are not the intended targets of pesticide applications</a:t>
            </a:r>
          </a:p>
          <a:p>
            <a:pPr lvl="1"/>
            <a:r>
              <a:rPr lang="en-US" dirty="0"/>
              <a:t>e.g., bees and other pollinators, livestock, wildlife</a:t>
            </a:r>
          </a:p>
        </p:txBody>
      </p:sp>
    </p:spTree>
    <p:custDataLst>
      <p:tags r:id="rId1"/>
    </p:custDataLst>
    <p:extLst>
      <p:ext uri="{BB962C8B-B14F-4D97-AF65-F5344CB8AC3E}">
        <p14:creationId xmlns:p14="http://schemas.microsoft.com/office/powerpoint/2010/main" val="21709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56092" y="1037422"/>
            <a:ext cx="6578432" cy="6500192"/>
          </a:xfrm>
          <a:prstGeom prst="ellipse">
            <a:avLst/>
          </a:prstGeom>
          <a:solidFill>
            <a:srgbClr val="CC3300">
              <a:alpha val="27843"/>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p:cNvSpPr/>
          <p:nvPr/>
        </p:nvSpPr>
        <p:spPr>
          <a:xfrm>
            <a:off x="356312" y="4115744"/>
            <a:ext cx="2491199" cy="2331374"/>
          </a:xfrm>
          <a:prstGeom prst="ellipse">
            <a:avLst/>
          </a:prstGeom>
          <a:solidFill>
            <a:srgbClr val="CC3300">
              <a:alpha val="27843"/>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10645"/>
            <a:ext cx="7886700" cy="996573"/>
          </a:xfrm>
        </p:spPr>
        <p:txBody>
          <a:bodyPr/>
          <a:lstStyle/>
          <a:p>
            <a:r>
              <a:rPr lang="en-US" dirty="0"/>
              <a:t>Application exclusion zone</a:t>
            </a:r>
          </a:p>
        </p:txBody>
      </p:sp>
      <p:pic>
        <p:nvPicPr>
          <p:cNvPr id="9" name="Picture 8"/>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110818" y="4799365"/>
            <a:ext cx="982187" cy="982187"/>
          </a:xfrm>
          <a:prstGeom prst="rect">
            <a:avLst/>
          </a:prstGeom>
        </p:spPr>
      </p:pic>
      <p:cxnSp>
        <p:nvCxnSpPr>
          <p:cNvPr id="17" name="Straight Arrow Connector 16"/>
          <p:cNvCxnSpPr>
            <a:stCxn id="9" idx="0"/>
          </p:cNvCxnSpPr>
          <p:nvPr/>
        </p:nvCxnSpPr>
        <p:spPr>
          <a:xfrm flipV="1">
            <a:off x="1601912" y="4234118"/>
            <a:ext cx="0" cy="5652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55205" y="5281430"/>
            <a:ext cx="53899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01912" y="5772524"/>
            <a:ext cx="0" cy="5349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1"/>
          </p:cNvCxnSpPr>
          <p:nvPr/>
        </p:nvCxnSpPr>
        <p:spPr>
          <a:xfrm flipH="1" flipV="1">
            <a:off x="452113" y="5281430"/>
            <a:ext cx="658706" cy="902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441672" y="4115744"/>
            <a:ext cx="2094806" cy="902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26" idx="0"/>
          </p:cNvCxnSpPr>
          <p:nvPr/>
        </p:nvCxnSpPr>
        <p:spPr>
          <a:xfrm flipH="1" flipV="1">
            <a:off x="6564454" y="1171069"/>
            <a:ext cx="2207" cy="23912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26" idx="2"/>
          </p:cNvCxnSpPr>
          <p:nvPr/>
        </p:nvCxnSpPr>
        <p:spPr>
          <a:xfrm flipH="1">
            <a:off x="6564454" y="5391118"/>
            <a:ext cx="2207" cy="20062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596843" y="4115744"/>
            <a:ext cx="2116781"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4636" y="4857559"/>
            <a:ext cx="651984" cy="461665"/>
          </a:xfrm>
          <a:prstGeom prst="rect">
            <a:avLst/>
          </a:prstGeom>
          <a:noFill/>
        </p:spPr>
        <p:txBody>
          <a:bodyPr wrap="square" rtlCol="0">
            <a:spAutoFit/>
          </a:bodyPr>
          <a:lstStyle/>
          <a:p>
            <a:pPr algn="ctr"/>
            <a:r>
              <a:rPr lang="en-US" sz="2400" dirty="0"/>
              <a:t>25’</a:t>
            </a:r>
          </a:p>
        </p:txBody>
      </p:sp>
      <p:sp>
        <p:nvSpPr>
          <p:cNvPr id="41" name="TextBox 40"/>
          <p:cNvSpPr txBox="1"/>
          <p:nvPr/>
        </p:nvSpPr>
        <p:spPr>
          <a:xfrm>
            <a:off x="4151295" y="3637586"/>
            <a:ext cx="887847" cy="523220"/>
          </a:xfrm>
          <a:prstGeom prst="rect">
            <a:avLst/>
          </a:prstGeom>
          <a:noFill/>
        </p:spPr>
        <p:txBody>
          <a:bodyPr wrap="square" rtlCol="0">
            <a:spAutoFit/>
          </a:bodyPr>
          <a:lstStyle/>
          <a:p>
            <a:pPr algn="ctr"/>
            <a:r>
              <a:rPr lang="en-US" sz="2800" dirty="0"/>
              <a:t>100’</a:t>
            </a:r>
          </a:p>
        </p:txBody>
      </p:sp>
      <p:pic>
        <p:nvPicPr>
          <p:cNvPr id="1026" name="Picture 2" descr="http://besticons.net/sites/default/files/small-airplane-icon-362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261" y="356231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7280" y="1217564"/>
            <a:ext cx="3339566" cy="2677656"/>
          </a:xfrm>
          <a:prstGeom prst="rect">
            <a:avLst/>
          </a:prstGeom>
          <a:noFill/>
        </p:spPr>
        <p:txBody>
          <a:bodyPr wrap="square" rtlCol="0">
            <a:spAutoFit/>
          </a:bodyPr>
          <a:lstStyle/>
          <a:p>
            <a:r>
              <a:rPr lang="en-US" sz="2800" dirty="0"/>
              <a:t>Workers and other persons are restricted from entering an AEZ when pesticide applications are taking place</a:t>
            </a:r>
          </a:p>
        </p:txBody>
      </p:sp>
    </p:spTree>
    <p:extLst>
      <p:ext uri="{BB962C8B-B14F-4D97-AF65-F5344CB8AC3E}">
        <p14:creationId xmlns:p14="http://schemas.microsoft.com/office/powerpoint/2010/main" val="17793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par>
                                <p:cTn id="15" presetID="22" presetClass="entr" presetSubtype="8"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1"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par>
                          <p:cTn id="24" fill="hold">
                            <p:stCondLst>
                              <p:cond delay="2500"/>
                            </p:stCondLst>
                            <p:childTnLst>
                              <p:par>
                                <p:cTn id="25" presetID="6" presetClass="entr" presetSubtype="3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1"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par>
                                <p:cTn id="38" presetID="22" presetClass="entr" presetSubtype="2"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ED424-451B-4764-A8EC-3F23BF9BA93C}"/>
              </a:ext>
            </a:extLst>
          </p:cNvPr>
          <p:cNvPicPr>
            <a:picLocks noChangeAspect="1"/>
          </p:cNvPicPr>
          <p:nvPr/>
        </p:nvPicPr>
        <p:blipFill>
          <a:blip r:embed="rId4"/>
          <a:stretch>
            <a:fillRect/>
          </a:stretch>
        </p:blipFill>
        <p:spPr>
          <a:xfrm>
            <a:off x="0" y="4268223"/>
            <a:ext cx="9144000" cy="2589777"/>
          </a:xfrm>
          <a:prstGeom prst="rect">
            <a:avLst/>
          </a:prstGeom>
        </p:spPr>
      </p:pic>
      <p:sp>
        <p:nvSpPr>
          <p:cNvPr id="2" name="Title 1"/>
          <p:cNvSpPr>
            <a:spLocks noGrp="1"/>
          </p:cNvSpPr>
          <p:nvPr>
            <p:ph type="title"/>
          </p:nvPr>
        </p:nvSpPr>
        <p:spPr>
          <a:solidFill>
            <a:schemeClr val="bg1"/>
          </a:solidFill>
        </p:spPr>
        <p:txBody>
          <a:bodyPr/>
          <a:lstStyle/>
          <a:p>
            <a:r>
              <a:rPr lang="en-US" dirty="0"/>
              <a:t>Workers</a:t>
            </a:r>
          </a:p>
        </p:txBody>
      </p:sp>
      <p:sp>
        <p:nvSpPr>
          <p:cNvPr id="3" name="Content Placeholder 2"/>
          <p:cNvSpPr>
            <a:spLocks noGrp="1"/>
          </p:cNvSpPr>
          <p:nvPr>
            <p:ph idx="1"/>
          </p:nvPr>
        </p:nvSpPr>
        <p:spPr/>
        <p:txBody>
          <a:bodyPr/>
          <a:lstStyle/>
          <a:p>
            <a:r>
              <a:rPr lang="en-US" dirty="0"/>
              <a:t>Do tasks related to the production of agricultural plants on an agricultural establishment</a:t>
            </a:r>
          </a:p>
          <a:p>
            <a:pPr lvl="1"/>
            <a:r>
              <a:rPr lang="en-US" dirty="0"/>
              <a:t>Examples: weeding, planting, pruning, harvesting</a:t>
            </a:r>
          </a:p>
          <a:p>
            <a:r>
              <a:rPr lang="en-US" dirty="0"/>
              <a:t>CANNOT handle or apply pesticides</a:t>
            </a:r>
          </a:p>
        </p:txBody>
      </p:sp>
      <p:sp>
        <p:nvSpPr>
          <p:cNvPr id="5" name="TextBox 4"/>
          <p:cNvSpPr txBox="1"/>
          <p:nvPr/>
        </p:nvSpPr>
        <p:spPr>
          <a:xfrm>
            <a:off x="0" y="6550224"/>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18219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D6CFB4-6CD3-48ED-A5CF-5858E448A7E2}"/>
              </a:ext>
            </a:extLst>
          </p:cNvPr>
          <p:cNvPicPr>
            <a:picLocks noChangeAspect="1"/>
          </p:cNvPicPr>
          <p:nvPr/>
        </p:nvPicPr>
        <p:blipFill>
          <a:blip r:embed="rId3"/>
          <a:stretch>
            <a:fillRect/>
          </a:stretch>
        </p:blipFill>
        <p:spPr>
          <a:xfrm>
            <a:off x="3504177" y="371283"/>
            <a:ext cx="5639823" cy="6486717"/>
          </a:xfrm>
          <a:prstGeom prst="rect">
            <a:avLst/>
          </a:prstGeom>
        </p:spPr>
      </p:pic>
      <p:sp>
        <p:nvSpPr>
          <p:cNvPr id="2" name="Title 1"/>
          <p:cNvSpPr>
            <a:spLocks noGrp="1"/>
          </p:cNvSpPr>
          <p:nvPr>
            <p:ph type="title"/>
          </p:nvPr>
        </p:nvSpPr>
        <p:spPr/>
        <p:txBody>
          <a:bodyPr>
            <a:normAutofit/>
          </a:bodyPr>
          <a:lstStyle/>
          <a:p>
            <a:r>
              <a:rPr lang="en-US" dirty="0"/>
              <a:t>Pesticide label</a:t>
            </a:r>
          </a:p>
        </p:txBody>
      </p:sp>
      <p:sp>
        <p:nvSpPr>
          <p:cNvPr id="5" name="TextBox 4"/>
          <p:cNvSpPr txBox="1"/>
          <p:nvPr/>
        </p:nvSpPr>
        <p:spPr>
          <a:xfrm rot="16200000">
            <a:off x="6438104" y="5359757"/>
            <a:ext cx="5104015" cy="307777"/>
          </a:xfrm>
          <a:prstGeom prst="rect">
            <a:avLst/>
          </a:prstGeom>
          <a:noFill/>
        </p:spPr>
        <p:txBody>
          <a:bodyPr wrap="square" rtlCol="0">
            <a:spAutoFit/>
          </a:bodyPr>
          <a:lstStyle/>
          <a:p>
            <a:pPr algn="r"/>
            <a:r>
              <a:rPr lang="en-US" sz="1400" dirty="0"/>
              <a:t>Image credit: Betsy Danielson, Iowa State University</a:t>
            </a:r>
          </a:p>
        </p:txBody>
      </p:sp>
    </p:spTree>
    <p:extLst>
      <p:ext uri="{BB962C8B-B14F-4D97-AF65-F5344CB8AC3E}">
        <p14:creationId xmlns:p14="http://schemas.microsoft.com/office/powerpoint/2010/main" val="3432376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Pesticide brand name, ingredients, and EPA registration number </a:t>
            </a:r>
          </a:p>
        </p:txBody>
      </p:sp>
      <p:sp>
        <p:nvSpPr>
          <p:cNvPr id="4" name="Rectangle 7"/>
          <p:cNvSpPr>
            <a:spLocks noChangeArrowheads="1"/>
          </p:cNvSpPr>
          <p:nvPr/>
        </p:nvSpPr>
        <p:spPr bwMode="auto">
          <a:xfrm>
            <a:off x="762000" y="1975607"/>
            <a:ext cx="7543800" cy="132087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algn="ctr" eaLnBrk="0" hangingPunct="0">
              <a:defRPr/>
            </a:pPr>
            <a:r>
              <a:rPr lang="en-US" sz="4800" b="1" dirty="0">
                <a:solidFill>
                  <a:schemeClr val="tx1"/>
                </a:solidFill>
                <a:ea typeface="Tahoma" pitchFamily="34" charset="0"/>
                <a:cs typeface="Tahoma" pitchFamily="34" charset="0"/>
              </a:rPr>
              <a:t>BUGG-OUT</a:t>
            </a:r>
          </a:p>
          <a:p>
            <a:pPr algn="ctr" eaLnBrk="0" hangingPunct="0">
              <a:defRPr/>
            </a:pPr>
            <a:r>
              <a:rPr lang="en-US" sz="3200" b="1" dirty="0">
                <a:solidFill>
                  <a:schemeClr val="tx1"/>
                </a:solidFill>
                <a:ea typeface="Tahoma" pitchFamily="34" charset="0"/>
                <a:cs typeface="Tahoma" pitchFamily="34" charset="0"/>
              </a:rPr>
              <a:t>Insecticide</a:t>
            </a:r>
            <a:endParaRPr lang="en-US" sz="3200" b="1" dirty="0">
              <a:solidFill>
                <a:schemeClr val="tx1"/>
              </a:solidFill>
              <a:effectLst>
                <a:outerShdw blurRad="38100" dist="38100" dir="2700000" algn="tl">
                  <a:srgbClr val="C0C0C0"/>
                </a:outerShdw>
              </a:effectLst>
              <a:ea typeface="Tahoma" pitchFamily="34" charset="0"/>
              <a:cs typeface="Tahoma" pitchFamily="34" charset="0"/>
            </a:endParaRPr>
          </a:p>
        </p:txBody>
      </p:sp>
      <p:sp>
        <p:nvSpPr>
          <p:cNvPr id="5" name="Rectangle 4"/>
          <p:cNvSpPr>
            <a:spLocks noChangeArrowheads="1"/>
          </p:cNvSpPr>
          <p:nvPr/>
        </p:nvSpPr>
        <p:spPr bwMode="auto">
          <a:xfrm>
            <a:off x="628650" y="3581400"/>
            <a:ext cx="7886700" cy="261353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eaLnBrk="0" hangingPunct="0">
              <a:defRPr/>
            </a:pPr>
            <a:r>
              <a:rPr lang="en-US" sz="2400" b="1" dirty="0">
                <a:solidFill>
                  <a:schemeClr val="tx1"/>
                </a:solidFill>
                <a:ea typeface="Tahoma" pitchFamily="34" charset="0"/>
                <a:cs typeface="Tahoma" pitchFamily="34" charset="0"/>
              </a:rPr>
              <a:t>Active Ingredient</a:t>
            </a:r>
            <a:r>
              <a:rPr lang="en-US" sz="2400" dirty="0">
                <a:solidFill>
                  <a:schemeClr val="tx1"/>
                </a:solidFill>
                <a:ea typeface="Tahoma" pitchFamily="34" charset="0"/>
                <a:cs typeface="Tahoma" pitchFamily="34" charset="0"/>
              </a:rPr>
              <a:t>:</a:t>
            </a:r>
          </a:p>
          <a:p>
            <a:pPr eaLnBrk="0" hangingPunct="0">
              <a:defRPr/>
            </a:pPr>
            <a:r>
              <a:rPr lang="en-US" sz="2400" dirty="0">
                <a:solidFill>
                  <a:schemeClr val="tx1"/>
                </a:solidFill>
                <a:ea typeface="Tahoma" pitchFamily="34" charset="0"/>
                <a:cs typeface="Tahoma" pitchFamily="34" charset="0"/>
              </a:rPr>
              <a:t>Imidacloprid, 1-[(6-Chloro-3-pyridinyl)methyl)]-N-nitro-2-imidazolidinimine…….……………………………………………………1.0%</a:t>
            </a:r>
          </a:p>
          <a:p>
            <a:pPr eaLnBrk="0" hangingPunct="0">
              <a:defRPr/>
            </a:pPr>
            <a:r>
              <a:rPr lang="en-US" sz="2400" b="1" dirty="0">
                <a:solidFill>
                  <a:schemeClr val="tx1"/>
                </a:solidFill>
                <a:ea typeface="Tahoma" pitchFamily="34" charset="0"/>
                <a:cs typeface="Tahoma" pitchFamily="34" charset="0"/>
              </a:rPr>
              <a:t>Inert Ingredients</a:t>
            </a:r>
            <a:r>
              <a:rPr lang="en-US" sz="2400" dirty="0">
                <a:solidFill>
                  <a:schemeClr val="tx1"/>
                </a:solidFill>
                <a:ea typeface="Tahoma" pitchFamily="34" charset="0"/>
                <a:cs typeface="Tahoma" pitchFamily="34" charset="0"/>
              </a:rPr>
              <a:t>: ..........................................………..…….</a:t>
            </a:r>
            <a:r>
              <a:rPr lang="en-US" sz="2400" u="sng" dirty="0">
                <a:solidFill>
                  <a:schemeClr val="tx1"/>
                </a:solidFill>
                <a:ea typeface="Tahoma" pitchFamily="34" charset="0"/>
                <a:cs typeface="Tahoma" pitchFamily="34" charset="0"/>
              </a:rPr>
              <a:t>99.0%</a:t>
            </a:r>
          </a:p>
          <a:p>
            <a:pPr eaLnBrk="0" hangingPunct="0">
              <a:defRPr/>
            </a:pPr>
            <a:r>
              <a:rPr lang="en-US" sz="2400" dirty="0">
                <a:solidFill>
                  <a:schemeClr val="tx1"/>
                </a:solidFill>
                <a:ea typeface="Tahoma" pitchFamily="34" charset="0"/>
                <a:cs typeface="Tahoma" pitchFamily="34" charset="0"/>
              </a:rPr>
              <a:t>				           	            					    TOTAL    100%</a:t>
            </a:r>
          </a:p>
          <a:p>
            <a:pPr eaLnBrk="0" hangingPunct="0">
              <a:defRPr/>
            </a:pPr>
            <a:endParaRPr lang="en-US" sz="2000" dirty="0">
              <a:solidFill>
                <a:schemeClr val="tx1"/>
              </a:solidFill>
              <a:ea typeface="Tahoma" pitchFamily="34" charset="0"/>
              <a:cs typeface="Tahoma" pitchFamily="34" charset="0"/>
            </a:endParaRPr>
          </a:p>
          <a:p>
            <a:pPr eaLnBrk="0" hangingPunct="0">
              <a:defRPr/>
            </a:pPr>
            <a:r>
              <a:rPr lang="en-US" sz="2400" dirty="0">
                <a:solidFill>
                  <a:schemeClr val="tx1"/>
                </a:solidFill>
                <a:ea typeface="Tahoma" pitchFamily="34" charset="0"/>
                <a:cs typeface="Tahoma" pitchFamily="34" charset="0"/>
              </a:rPr>
              <a:t>EPA Reg. No. 34890-69		          EPA Est. No. 5905-IA-001</a:t>
            </a:r>
          </a:p>
        </p:txBody>
      </p:sp>
      <p:cxnSp>
        <p:nvCxnSpPr>
          <p:cNvPr id="11" name="Straight Arrow Connector 10"/>
          <p:cNvCxnSpPr/>
          <p:nvPr/>
        </p:nvCxnSpPr>
        <p:spPr>
          <a:xfrm>
            <a:off x="2443942" y="2443942"/>
            <a:ext cx="628997" cy="0"/>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5760" y="2111433"/>
            <a:ext cx="2078182" cy="523220"/>
          </a:xfrm>
          <a:prstGeom prst="rect">
            <a:avLst/>
          </a:prstGeom>
          <a:noFill/>
        </p:spPr>
        <p:txBody>
          <a:bodyPr wrap="square" rtlCol="0">
            <a:spAutoFit/>
          </a:bodyPr>
          <a:lstStyle/>
          <a:p>
            <a:pPr algn="r"/>
            <a:r>
              <a:rPr lang="en-US" sz="2800" dirty="0">
                <a:solidFill>
                  <a:schemeClr val="accent5">
                    <a:lumMod val="50000"/>
                  </a:schemeClr>
                </a:solidFill>
              </a:rPr>
              <a:t>Brand name</a:t>
            </a:r>
          </a:p>
        </p:txBody>
      </p:sp>
      <p:sp>
        <p:nvSpPr>
          <p:cNvPr id="16" name="Oval 15"/>
          <p:cNvSpPr/>
          <p:nvPr/>
        </p:nvSpPr>
        <p:spPr>
          <a:xfrm>
            <a:off x="365760" y="3581400"/>
            <a:ext cx="2942705" cy="541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65512" y="5536845"/>
            <a:ext cx="3441469" cy="82663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23949" y="1845709"/>
            <a:ext cx="8296102" cy="515360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6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86559" y="3331906"/>
            <a:ext cx="6538306" cy="584775"/>
          </a:xfrm>
          <a:prstGeom prst="rect">
            <a:avLst/>
          </a:prstGeom>
          <a:noFill/>
        </p:spPr>
        <p:txBody>
          <a:bodyPr wrap="square" rtlCol="0">
            <a:spAutoFit/>
          </a:bodyPr>
          <a:lstStyle/>
          <a:p>
            <a:r>
              <a:rPr lang="en-US" sz="3200" dirty="0">
                <a:ea typeface="Tahoma" pitchFamily="34" charset="0"/>
                <a:cs typeface="Tahoma" pitchFamily="34" charset="0"/>
              </a:rPr>
              <a:t>DANGER-</a:t>
            </a:r>
            <a:r>
              <a:rPr lang="en-US" sz="3200" dirty="0">
                <a:solidFill>
                  <a:srgbClr val="C00000"/>
                </a:solidFill>
                <a:ea typeface="Tahoma" pitchFamily="34" charset="0"/>
                <a:cs typeface="Tahoma" pitchFamily="34" charset="0"/>
              </a:rPr>
              <a:t>POISON  </a:t>
            </a:r>
            <a:r>
              <a:rPr lang="en-US" sz="3200" dirty="0">
                <a:ea typeface="Tahoma" pitchFamily="34" charset="0"/>
                <a:cs typeface="Tahoma" pitchFamily="34" charset="0"/>
              </a:rPr>
              <a:t>   – Highly toxic</a:t>
            </a:r>
          </a:p>
        </p:txBody>
      </p:sp>
      <p:sp>
        <p:nvSpPr>
          <p:cNvPr id="2" name="Title 1"/>
          <p:cNvSpPr>
            <a:spLocks noGrp="1"/>
          </p:cNvSpPr>
          <p:nvPr>
            <p:ph type="title"/>
          </p:nvPr>
        </p:nvSpPr>
        <p:spPr/>
        <p:txBody>
          <a:bodyPr>
            <a:normAutofit/>
          </a:bodyPr>
          <a:lstStyle/>
          <a:p>
            <a:r>
              <a:rPr lang="en-US" dirty="0"/>
              <a:t>Signal Words and symbols</a:t>
            </a:r>
          </a:p>
        </p:txBody>
      </p:sp>
      <p:sp>
        <p:nvSpPr>
          <p:cNvPr id="4" name="Rectangle 3"/>
          <p:cNvSpPr>
            <a:spLocks noChangeArrowheads="1"/>
          </p:cNvSpPr>
          <p:nvPr/>
        </p:nvSpPr>
        <p:spPr bwMode="auto">
          <a:xfrm>
            <a:off x="590550" y="1670889"/>
            <a:ext cx="7543800" cy="1382712"/>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algn="ctr" eaLnBrk="0" hangingPunct="0">
              <a:defRPr/>
            </a:pPr>
            <a:r>
              <a:rPr lang="en-US" sz="2400" b="1" dirty="0">
                <a:solidFill>
                  <a:schemeClr val="tx1"/>
                </a:solidFill>
                <a:latin typeface="Tahoma" pitchFamily="34" charset="0"/>
                <a:ea typeface="Tahoma" pitchFamily="34" charset="0"/>
                <a:cs typeface="Tahoma" pitchFamily="34" charset="0"/>
              </a:rPr>
              <a:t>KEEP OUT OF REACH OF CHILDREN</a:t>
            </a:r>
          </a:p>
          <a:p>
            <a:pPr algn="ctr" eaLnBrk="0" hangingPunct="0">
              <a:defRPr/>
            </a:pPr>
            <a:r>
              <a:rPr lang="en-US" sz="3600" b="1" dirty="0">
                <a:solidFill>
                  <a:schemeClr val="tx1"/>
                </a:solidFill>
                <a:latin typeface="Tahoma" pitchFamily="34" charset="0"/>
                <a:ea typeface="Tahoma" pitchFamily="34" charset="0"/>
                <a:cs typeface="Tahoma" pitchFamily="34" charset="0"/>
              </a:rPr>
              <a:t>DANGER-</a:t>
            </a:r>
            <a:r>
              <a:rPr lang="en-US" sz="3600" b="1" dirty="0">
                <a:solidFill>
                  <a:srgbClr val="C00000"/>
                </a:solidFill>
                <a:latin typeface="Tahoma" pitchFamily="34" charset="0"/>
                <a:ea typeface="Tahoma" pitchFamily="34" charset="0"/>
                <a:cs typeface="Tahoma" pitchFamily="34" charset="0"/>
              </a:rPr>
              <a:t>POISON</a:t>
            </a:r>
          </a:p>
          <a:p>
            <a:pPr algn="ctr" eaLnBrk="0" hangingPunct="0">
              <a:defRPr/>
            </a:pPr>
            <a:r>
              <a:rPr lang="en-US" sz="2400" dirty="0">
                <a:solidFill>
                  <a:schemeClr val="tx1"/>
                </a:solidFill>
                <a:latin typeface="Tahoma" pitchFamily="34" charset="0"/>
                <a:ea typeface="Tahoma" pitchFamily="34" charset="0"/>
                <a:cs typeface="Tahoma" pitchFamily="34" charset="0"/>
              </a:rPr>
              <a:t>PELIGRO</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4231" y="1843681"/>
            <a:ext cx="690563" cy="1066800"/>
          </a:xfrm>
          <a:prstGeom prst="rect">
            <a:avLst/>
          </a:prstGeom>
          <a:noFill/>
          <a:ln w="9525">
            <a:noFill/>
            <a:miter lim="800000"/>
            <a:headEnd/>
            <a:tailEnd/>
          </a:ln>
        </p:spPr>
      </p:pic>
      <p:sp>
        <p:nvSpPr>
          <p:cNvPr id="7" name="Rectangle 6"/>
          <p:cNvSpPr/>
          <p:nvPr/>
        </p:nvSpPr>
        <p:spPr>
          <a:xfrm>
            <a:off x="763114" y="3251917"/>
            <a:ext cx="716551" cy="74475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763114" y="3996671"/>
            <a:ext cx="716551" cy="74475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762000" y="4747247"/>
            <a:ext cx="716551" cy="744754"/>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762000" y="5503646"/>
            <a:ext cx="716551" cy="74475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0983" y="3465947"/>
            <a:ext cx="204729" cy="316691"/>
          </a:xfrm>
          <a:prstGeom prst="rect">
            <a:avLst/>
          </a:prstGeom>
          <a:noFill/>
          <a:ln w="9525">
            <a:noFill/>
            <a:miter lim="800000"/>
            <a:headEnd/>
            <a:tailEnd/>
          </a:ln>
        </p:spPr>
      </p:pic>
      <p:sp>
        <p:nvSpPr>
          <p:cNvPr id="15" name="TextBox 14"/>
          <p:cNvSpPr txBox="1"/>
          <p:nvPr/>
        </p:nvSpPr>
        <p:spPr>
          <a:xfrm>
            <a:off x="1586559" y="4042048"/>
            <a:ext cx="6538306" cy="584775"/>
          </a:xfrm>
          <a:prstGeom prst="rect">
            <a:avLst/>
          </a:prstGeom>
          <a:noFill/>
        </p:spPr>
        <p:txBody>
          <a:bodyPr wrap="square" rtlCol="0">
            <a:spAutoFit/>
          </a:bodyPr>
          <a:lstStyle/>
          <a:p>
            <a:r>
              <a:rPr lang="en-US" sz="3200" dirty="0">
                <a:ea typeface="Tahoma" pitchFamily="34" charset="0"/>
                <a:cs typeface="Tahoma" pitchFamily="34" charset="0"/>
              </a:rPr>
              <a:t>DANGER – Highly toxic</a:t>
            </a:r>
          </a:p>
        </p:txBody>
      </p:sp>
      <p:sp>
        <p:nvSpPr>
          <p:cNvPr id="16" name="TextBox 15"/>
          <p:cNvSpPr txBox="1"/>
          <p:nvPr/>
        </p:nvSpPr>
        <p:spPr>
          <a:xfrm>
            <a:off x="1586559" y="4827236"/>
            <a:ext cx="6538306" cy="584775"/>
          </a:xfrm>
          <a:prstGeom prst="rect">
            <a:avLst/>
          </a:prstGeom>
          <a:noFill/>
        </p:spPr>
        <p:txBody>
          <a:bodyPr wrap="square" rtlCol="0">
            <a:spAutoFit/>
          </a:bodyPr>
          <a:lstStyle/>
          <a:p>
            <a:r>
              <a:rPr lang="en-US" sz="3200" dirty="0">
                <a:ea typeface="Tahoma" pitchFamily="34" charset="0"/>
                <a:cs typeface="Tahoma" pitchFamily="34" charset="0"/>
              </a:rPr>
              <a:t>WARNING – Moderately toxic</a:t>
            </a:r>
          </a:p>
        </p:txBody>
      </p:sp>
      <p:sp>
        <p:nvSpPr>
          <p:cNvPr id="17" name="TextBox 16"/>
          <p:cNvSpPr txBox="1"/>
          <p:nvPr/>
        </p:nvSpPr>
        <p:spPr>
          <a:xfrm>
            <a:off x="1586559" y="5583635"/>
            <a:ext cx="6538306" cy="584775"/>
          </a:xfrm>
          <a:prstGeom prst="rect">
            <a:avLst/>
          </a:prstGeom>
          <a:noFill/>
        </p:spPr>
        <p:txBody>
          <a:bodyPr wrap="square" rtlCol="0">
            <a:spAutoFit/>
          </a:bodyPr>
          <a:lstStyle/>
          <a:p>
            <a:r>
              <a:rPr lang="en-US" sz="3200" dirty="0">
                <a:ea typeface="Tahoma" pitchFamily="34" charset="0"/>
                <a:cs typeface="Tahoma" pitchFamily="34" charset="0"/>
              </a:rPr>
              <a:t>CAUTION – Slightly toxic</a:t>
            </a:r>
          </a:p>
        </p:txBody>
      </p:sp>
    </p:spTree>
    <p:extLst>
      <p:ext uri="{BB962C8B-B14F-4D97-AF65-F5344CB8AC3E}">
        <p14:creationId xmlns:p14="http://schemas.microsoft.com/office/powerpoint/2010/main" val="9170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aid statements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4306629"/>
              </p:ext>
            </p:extLst>
          </p:nvPr>
        </p:nvGraphicFramePr>
        <p:xfrm>
          <a:off x="762000" y="2041525"/>
          <a:ext cx="7543800" cy="4394200"/>
        </p:xfrm>
        <a:graphic>
          <a:graphicData uri="http://schemas.openxmlformats.org/drawingml/2006/table">
            <a:tbl>
              <a:tblPr firstRow="1" bandRow="1">
                <a:tableStyleId>{2D5ABB26-0587-4C30-8999-92F81FD0307C}</a:tableStyleId>
              </a:tblPr>
              <a:tblGrid>
                <a:gridCol w="1600199">
                  <a:extLst>
                    <a:ext uri="{9D8B030D-6E8A-4147-A177-3AD203B41FA5}">
                      <a16:colId xmlns:a16="http://schemas.microsoft.com/office/drawing/2014/main" val="20000"/>
                    </a:ext>
                  </a:extLst>
                </a:gridCol>
                <a:gridCol w="5943601">
                  <a:extLst>
                    <a:ext uri="{9D8B030D-6E8A-4147-A177-3AD203B41FA5}">
                      <a16:colId xmlns:a16="http://schemas.microsoft.com/office/drawing/2014/main" val="20001"/>
                    </a:ext>
                  </a:extLst>
                </a:gridCol>
              </a:tblGrid>
              <a:tr h="370840">
                <a:tc gridSpan="2">
                  <a:txBody>
                    <a:bodyPr/>
                    <a:lstStyle/>
                    <a:p>
                      <a:pPr algn="ctr"/>
                      <a:r>
                        <a:rPr lang="en-US" sz="1800" b="1" dirty="0">
                          <a:latin typeface="+mn-lt"/>
                          <a:ea typeface="Tahoma" pitchFamily="34" charset="0"/>
                          <a:cs typeface="Tahoma" pitchFamily="34" charset="0"/>
                        </a:rPr>
                        <a:t>FIRST 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1" dirty="0">
                          <a:latin typeface="+mn-lt"/>
                          <a:ea typeface="Tahoma" pitchFamily="34" charset="0"/>
                          <a:cs typeface="Tahoma" pitchFamily="34" charset="0"/>
                        </a:rPr>
                        <a:t>If</a:t>
                      </a:r>
                      <a:r>
                        <a:rPr lang="en-US" sz="1800" b="1" baseline="0" dirty="0">
                          <a:latin typeface="+mn-lt"/>
                          <a:ea typeface="Tahoma" pitchFamily="34" charset="0"/>
                          <a:cs typeface="Tahoma" pitchFamily="34" charset="0"/>
                        </a:rPr>
                        <a:t> swallowed:</a:t>
                      </a:r>
                      <a:endParaRPr lang="en-US" sz="1800" b="1"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Call a poison control center or doctor immediately for treatment advice. </a:t>
                      </a:r>
                    </a:p>
                    <a:p>
                      <a:pPr>
                        <a:buFont typeface="Arial" pitchFamily="34" charset="0"/>
                        <a:buChar char="•"/>
                      </a:pPr>
                      <a:r>
                        <a:rPr lang="en-US" sz="1800" dirty="0">
                          <a:latin typeface="+mn-lt"/>
                          <a:ea typeface="Tahoma" pitchFamily="34" charset="0"/>
                          <a:cs typeface="Tahoma" pitchFamily="34" charset="0"/>
                        </a:rPr>
                        <a:t>Do</a:t>
                      </a:r>
                      <a:r>
                        <a:rPr lang="en-US" sz="1800" baseline="0" dirty="0">
                          <a:latin typeface="+mn-lt"/>
                          <a:ea typeface="Tahoma" pitchFamily="34" charset="0"/>
                          <a:cs typeface="Tahoma" pitchFamily="34" charset="0"/>
                        </a:rPr>
                        <a:t> not induce vomiting unless told to do so by a poison control center or doctor.</a:t>
                      </a:r>
                      <a:endParaRPr lang="en-US" sz="1800"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1" dirty="0">
                          <a:latin typeface="+mn-lt"/>
                          <a:ea typeface="Tahoma" pitchFamily="34" charset="0"/>
                          <a:cs typeface="Tahoma" pitchFamily="34" charset="0"/>
                        </a:rPr>
                        <a:t>If on skin or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Take off contaminated clothing</a:t>
                      </a:r>
                    </a:p>
                    <a:p>
                      <a:pPr>
                        <a:buFont typeface="Arial" pitchFamily="34" charset="0"/>
                        <a:buChar char="•"/>
                      </a:pPr>
                      <a:r>
                        <a:rPr lang="en-US" sz="1800" dirty="0">
                          <a:latin typeface="+mn-lt"/>
                          <a:ea typeface="Tahoma" pitchFamily="34" charset="0"/>
                          <a:cs typeface="Tahoma" pitchFamily="34" charset="0"/>
                        </a:rPr>
                        <a:t>Rinse skin immediately with plenty of water for 15-20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1" dirty="0">
                          <a:latin typeface="+mn-lt"/>
                          <a:ea typeface="Tahoma" pitchFamily="34" charset="0"/>
                          <a:cs typeface="Tahoma" pitchFamily="34" charset="0"/>
                        </a:rPr>
                        <a:t>If in eyes: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Hold eye open and rinse slowly and gently with water for 15-20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800" b="1" dirty="0">
                          <a:latin typeface="+mn-lt"/>
                          <a:ea typeface="Tahoma" pitchFamily="34" charset="0"/>
                          <a:cs typeface="Tahoma" pitchFamily="34" charset="0"/>
                        </a:rPr>
                        <a:t>If Inhaled: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If</a:t>
                      </a:r>
                      <a:r>
                        <a:rPr lang="en-US" sz="1800" baseline="0" dirty="0">
                          <a:latin typeface="+mn-lt"/>
                          <a:ea typeface="Tahoma" pitchFamily="34" charset="0"/>
                          <a:cs typeface="Tahoma" pitchFamily="34" charset="0"/>
                        </a:rPr>
                        <a:t> person is not breathing, call 911 or an ambulance, then give artificial respiration.</a:t>
                      </a:r>
                      <a:endParaRPr lang="en-US" sz="1800"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r>
                        <a:rPr lang="en-US" sz="1800" b="1" dirty="0">
                          <a:latin typeface="+mn-lt"/>
                          <a:ea typeface="Tahoma" pitchFamily="34" charset="0"/>
                          <a:cs typeface="Tahoma" pitchFamily="34" charset="0"/>
                        </a:rPr>
                        <a:t>NOTE TO PHYSICIAN:  </a:t>
                      </a:r>
                      <a:r>
                        <a:rPr lang="en-US" sz="1800" dirty="0">
                          <a:latin typeface="+mn-lt"/>
                          <a:ea typeface="Tahoma" pitchFamily="34" charset="0"/>
                          <a:cs typeface="Tahoma" pitchFamily="34" charset="0"/>
                        </a:rPr>
                        <a:t>There is no specific antidote</a:t>
                      </a:r>
                      <a:r>
                        <a:rPr lang="en-US" sz="1800" baseline="0" dirty="0">
                          <a:latin typeface="+mn-lt"/>
                          <a:ea typeface="Tahoma" pitchFamily="34" charset="0"/>
                          <a:cs typeface="Tahoma" pitchFamily="34" charset="0"/>
                        </a:rPr>
                        <a:t> for BUGG-OUT. If this product is ingested, induce emesis or lavage stomach.</a:t>
                      </a:r>
                      <a:endParaRPr lang="en-US" sz="1800"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5" name="Straight Arrow Connector 4"/>
          <p:cNvCxnSpPr/>
          <p:nvPr/>
        </p:nvCxnSpPr>
        <p:spPr>
          <a:xfrm>
            <a:off x="1581793" y="3149336"/>
            <a:ext cx="628997" cy="0"/>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1882"/>
          </a:xfrm>
        </p:spPr>
        <p:txBody>
          <a:bodyPr>
            <a:normAutofit/>
          </a:bodyPr>
          <a:lstStyle/>
          <a:p>
            <a:r>
              <a:rPr lang="en-US" dirty="0"/>
              <a:t>Precautionary statements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5" name="Rectangle 4"/>
          <p:cNvSpPr>
            <a:spLocks noChangeArrowheads="1"/>
          </p:cNvSpPr>
          <p:nvPr/>
        </p:nvSpPr>
        <p:spPr bwMode="auto">
          <a:xfrm>
            <a:off x="628650" y="2466001"/>
            <a:ext cx="7886700" cy="192103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1900" b="1" dirty="0">
                <a:solidFill>
                  <a:schemeClr val="tx1"/>
                </a:solidFill>
                <a:ea typeface="Tahoma" pitchFamily="34" charset="0"/>
                <a:cs typeface="Tahoma" pitchFamily="34" charset="0"/>
              </a:rPr>
              <a:t>PERSONAL PROTECTIVE EQUIPMENT (PPE)</a:t>
            </a:r>
          </a:p>
          <a:p>
            <a:pPr eaLnBrk="0" hangingPunct="0">
              <a:defRPr/>
            </a:pPr>
            <a:r>
              <a:rPr lang="en-US" sz="2000" dirty="0">
                <a:solidFill>
                  <a:schemeClr val="tx1"/>
                </a:solidFill>
                <a:ea typeface="Tahoma" pitchFamily="34" charset="0"/>
                <a:cs typeface="Tahoma" pitchFamily="34" charset="0"/>
              </a:rPr>
              <a:t>Mixers, loaders, and applicators must wear: Long-sleeved shirt and long pants, chemical-resistant gloves such as polyethylene or polyvinyl chloride, shoes plus socks and chemical-resistant apron, when mixing/loading, cleaning up spills, cleaning equipment, or otherwise exposed to the concentrate.</a:t>
            </a:r>
          </a:p>
        </p:txBody>
      </p:sp>
      <p:sp>
        <p:nvSpPr>
          <p:cNvPr id="6" name="Rectangle 5"/>
          <p:cNvSpPr>
            <a:spLocks noChangeArrowheads="1"/>
          </p:cNvSpPr>
          <p:nvPr/>
        </p:nvSpPr>
        <p:spPr bwMode="auto">
          <a:xfrm>
            <a:off x="628650" y="1185419"/>
            <a:ext cx="7886700" cy="130548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1900" b="1" dirty="0">
                <a:solidFill>
                  <a:schemeClr val="tx1"/>
                </a:solidFill>
                <a:ea typeface="Tahoma" pitchFamily="34" charset="0"/>
                <a:cs typeface="Tahoma" pitchFamily="34" charset="0"/>
              </a:rPr>
              <a:t>HAZARDS TO HUMANS AND DOMESTIC ANIMALS</a:t>
            </a:r>
          </a:p>
          <a:p>
            <a:pPr eaLnBrk="0" hangingPunct="0">
              <a:defRPr/>
            </a:pPr>
            <a:r>
              <a:rPr lang="en-US" sz="2000" dirty="0">
                <a:solidFill>
                  <a:schemeClr val="tx1"/>
                </a:solidFill>
                <a:ea typeface="Tahoma" pitchFamily="34" charset="0"/>
                <a:cs typeface="Tahoma" pitchFamily="34" charset="0"/>
              </a:rPr>
              <a:t>CAUTION. Harmful if swallowed. Avoid breathing of dust. Do not take internally. Causes moderate eye irritation. Avoid contact with eyes, skin, or clothing.</a:t>
            </a:r>
          </a:p>
        </p:txBody>
      </p:sp>
      <p:sp>
        <p:nvSpPr>
          <p:cNvPr id="10" name="Rectangle 9"/>
          <p:cNvSpPr>
            <a:spLocks noChangeArrowheads="1"/>
          </p:cNvSpPr>
          <p:nvPr/>
        </p:nvSpPr>
        <p:spPr bwMode="auto">
          <a:xfrm>
            <a:off x="628650" y="4384960"/>
            <a:ext cx="7886700" cy="238270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2000" b="1" dirty="0">
                <a:solidFill>
                  <a:schemeClr val="tx1"/>
                </a:solidFill>
                <a:ea typeface="Tahoma" pitchFamily="34" charset="0"/>
                <a:cs typeface="Tahoma" pitchFamily="34" charset="0"/>
              </a:rPr>
              <a:t>ENVIRONMENTAL HAZARDS</a:t>
            </a:r>
          </a:p>
          <a:p>
            <a:pPr eaLnBrk="0" hangingPunct="0">
              <a:defRPr/>
            </a:pPr>
            <a:r>
              <a:rPr lang="en-US" sz="2000" dirty="0">
                <a:solidFill>
                  <a:schemeClr val="tx1"/>
                </a:solidFill>
                <a:ea typeface="Tahoma" pitchFamily="34" charset="0"/>
                <a:cs typeface="Tahoma" pitchFamily="34" charset="0"/>
              </a:rPr>
              <a:t>BUGG-OUT is highly toxic to fish and aquatic invertebrates. Do not apply directly to water, to areas where surface water is present, or to intertidal areas below the mean high water mark. Do not contaminate water when disposing of equipment washwaters. </a:t>
            </a:r>
          </a:p>
          <a:p>
            <a:pPr eaLnBrk="0" hangingPunct="0">
              <a:defRPr/>
            </a:pPr>
            <a:endParaRPr lang="en-US" sz="900" dirty="0">
              <a:solidFill>
                <a:schemeClr val="tx1"/>
              </a:solidFill>
              <a:ea typeface="Tahoma" pitchFamily="34" charset="0"/>
              <a:cs typeface="Tahoma" pitchFamily="34" charset="0"/>
            </a:endParaRPr>
          </a:p>
          <a:p>
            <a:pPr algn="ctr" eaLnBrk="0" hangingPunct="0">
              <a:defRPr/>
            </a:pPr>
            <a:r>
              <a:rPr lang="en-US" sz="2000" b="1" dirty="0">
                <a:solidFill>
                  <a:schemeClr val="tx1"/>
                </a:solidFill>
                <a:ea typeface="Tahoma" pitchFamily="34" charset="0"/>
                <a:cs typeface="Tahoma" pitchFamily="34" charset="0"/>
              </a:rPr>
              <a:t>PHYSICAL AND CHEMICAL HAZARDS</a:t>
            </a:r>
          </a:p>
          <a:p>
            <a:pPr eaLnBrk="0" hangingPunct="0">
              <a:defRPr/>
            </a:pPr>
            <a:r>
              <a:rPr lang="en-US" sz="2000" dirty="0">
                <a:solidFill>
                  <a:schemeClr val="tx1"/>
                </a:solidFill>
                <a:ea typeface="Tahoma" pitchFamily="34" charset="0"/>
                <a:cs typeface="Tahoma" pitchFamily="34" charset="0"/>
              </a:rPr>
              <a:t>Do not use, pour, spill or store near heat or open flame.</a:t>
            </a:r>
          </a:p>
        </p:txBody>
      </p:sp>
      <p:sp>
        <p:nvSpPr>
          <p:cNvPr id="11" name="Rectangle 10"/>
          <p:cNvSpPr/>
          <p:nvPr/>
        </p:nvSpPr>
        <p:spPr>
          <a:xfrm>
            <a:off x="423949" y="1157009"/>
            <a:ext cx="8296102" cy="608491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78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xEl>
                                              <p:pRg st="0" end="0"/>
                                            </p:txEl>
                                          </p:spTgt>
                                        </p:tgtEl>
                                      </p:cBhvr>
                                    </p:animEffect>
                                    <p:animScale>
                                      <p:cBhvr>
                                        <p:cTn id="12" dur="250" autoRev="1" fill="hold"/>
                                        <p:tgtEl>
                                          <p:spTgt spid="10">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xEl>
                                              <p:pRg st="3" end="3"/>
                                            </p:txEl>
                                          </p:spTgt>
                                        </p:tgtEl>
                                      </p:cBhvr>
                                    </p:animEffect>
                                    <p:animScale>
                                      <p:cBhvr>
                                        <p:cTn id="17" dur="250" autoRev="1" fill="hold"/>
                                        <p:tgtEl>
                                          <p:spTgt spid="10">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0" end="0"/>
                                            </p:txEl>
                                          </p:spTgt>
                                        </p:tgtEl>
                                      </p:cBhvr>
                                    </p:animEffect>
                                    <p:animScale>
                                      <p:cBhvr>
                                        <p:cTn id="22"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9462"/>
          </a:xfrm>
        </p:spPr>
        <p:txBody>
          <a:bodyPr>
            <a:normAutofit/>
          </a:bodyPr>
          <a:lstStyle/>
          <a:p>
            <a:r>
              <a:rPr lang="en-US" dirty="0"/>
              <a:t>Directions for use</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Rectangle 3"/>
          <p:cNvSpPr>
            <a:spLocks noChangeArrowheads="1"/>
          </p:cNvSpPr>
          <p:nvPr/>
        </p:nvSpPr>
        <p:spPr bwMode="auto">
          <a:xfrm>
            <a:off x="385849" y="1416243"/>
            <a:ext cx="8296101" cy="536813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2400" b="1" dirty="0">
                <a:solidFill>
                  <a:schemeClr val="tx1"/>
                </a:solidFill>
                <a:ea typeface="Tahoma" pitchFamily="34" charset="0"/>
                <a:cs typeface="Tahoma" pitchFamily="34" charset="0"/>
              </a:rPr>
              <a:t>DIRECTIONS FOR USE</a:t>
            </a:r>
          </a:p>
          <a:p>
            <a:pPr algn="ctr" eaLnBrk="0" hangingPunct="0">
              <a:defRPr/>
            </a:pPr>
            <a:r>
              <a:rPr lang="en-US" dirty="0">
                <a:solidFill>
                  <a:schemeClr val="tx1"/>
                </a:solidFill>
                <a:ea typeface="Tahoma" pitchFamily="34" charset="0"/>
                <a:cs typeface="Tahoma" pitchFamily="34" charset="0"/>
              </a:rPr>
              <a:t>It is a violation of Federal Law to use this product in a manner inconsistent with its labeling.</a:t>
            </a:r>
          </a:p>
          <a:p>
            <a:pPr eaLnBrk="0" hangingPunct="0">
              <a:defRPr/>
            </a:pPr>
            <a:r>
              <a:rPr lang="en-US" sz="2000" b="1" dirty="0">
                <a:solidFill>
                  <a:schemeClr val="tx1"/>
                </a:solidFill>
                <a:ea typeface="Tahoma" pitchFamily="34" charset="0"/>
                <a:cs typeface="Tahoma" pitchFamily="34" charset="0"/>
              </a:rPr>
              <a:t>Application:</a:t>
            </a:r>
            <a:r>
              <a:rPr lang="en-US" sz="2000" dirty="0">
                <a:solidFill>
                  <a:schemeClr val="tx1"/>
                </a:solidFill>
                <a:ea typeface="Tahoma" pitchFamily="34" charset="0"/>
                <a:cs typeface="Tahoma" pitchFamily="34" charset="0"/>
              </a:rPr>
              <a:t> Stonefruit – Webworm, leafroller, leaftier, moth and caterpillar</a:t>
            </a:r>
          </a:p>
          <a:p>
            <a:pPr eaLnBrk="0" hangingPunct="0">
              <a:defRPr/>
            </a:pPr>
            <a:r>
              <a:rPr lang="en-US" sz="2000" b="1" dirty="0">
                <a:solidFill>
                  <a:schemeClr val="tx1"/>
                </a:solidFill>
                <a:ea typeface="Tahoma" pitchFamily="34" charset="0"/>
                <a:cs typeface="Tahoma" pitchFamily="34" charset="0"/>
              </a:rPr>
              <a:t>Rate: </a:t>
            </a:r>
            <a:r>
              <a:rPr lang="en-US" sz="2000" dirty="0">
                <a:solidFill>
                  <a:schemeClr val="tx1"/>
                </a:solidFill>
                <a:ea typeface="Tahoma" pitchFamily="34" charset="0"/>
                <a:cs typeface="Tahoma" pitchFamily="34" charset="0"/>
              </a:rPr>
              <a:t>8-16 fl oz/acre</a:t>
            </a:r>
          </a:p>
          <a:p>
            <a:pPr eaLnBrk="0" hangingPunct="0">
              <a:defRPr/>
            </a:pPr>
            <a:r>
              <a:rPr lang="en-US" sz="2000" b="1" dirty="0">
                <a:solidFill>
                  <a:schemeClr val="tx1"/>
                </a:solidFill>
                <a:ea typeface="Tahoma" pitchFamily="34" charset="0"/>
                <a:cs typeface="Tahoma" pitchFamily="34" charset="0"/>
              </a:rPr>
              <a:t>Methods: </a:t>
            </a:r>
            <a:r>
              <a:rPr lang="en-US" sz="2000" dirty="0">
                <a:solidFill>
                  <a:schemeClr val="tx1"/>
                </a:solidFill>
                <a:ea typeface="Tahoma" pitchFamily="34" charset="0"/>
                <a:cs typeface="Tahoma" pitchFamily="34" charset="0"/>
              </a:rPr>
              <a:t>Broadcast/Foliar Ground</a:t>
            </a:r>
          </a:p>
          <a:p>
            <a:pPr eaLnBrk="0" hangingPunct="0">
              <a:defRPr/>
            </a:pPr>
            <a:r>
              <a:rPr lang="en-US" sz="2000" b="1" dirty="0">
                <a:solidFill>
                  <a:schemeClr val="tx1"/>
                </a:solidFill>
                <a:ea typeface="Tahoma" pitchFamily="34" charset="0"/>
                <a:cs typeface="Tahoma" pitchFamily="34" charset="0"/>
              </a:rPr>
              <a:t>Timings: </a:t>
            </a:r>
            <a:r>
              <a:rPr lang="en-US" sz="2000" dirty="0">
                <a:solidFill>
                  <a:schemeClr val="tx1"/>
                </a:solidFill>
                <a:ea typeface="Tahoma" pitchFamily="34" charset="0"/>
                <a:cs typeface="Tahoma" pitchFamily="34" charset="0"/>
              </a:rPr>
              <a:t>At first sign of larval infestation.</a:t>
            </a:r>
          </a:p>
          <a:p>
            <a:pPr eaLnBrk="0" hangingPunct="0">
              <a:defRPr/>
            </a:pPr>
            <a:r>
              <a:rPr lang="en-US" sz="2000" b="1" dirty="0">
                <a:solidFill>
                  <a:schemeClr val="tx1"/>
                </a:solidFill>
                <a:ea typeface="Tahoma" pitchFamily="34" charset="0"/>
                <a:cs typeface="Tahoma" pitchFamily="34" charset="0"/>
              </a:rPr>
              <a:t>Limitations, Restrictions, Exceptions: </a:t>
            </a:r>
            <a:r>
              <a:rPr lang="en-US" sz="2000" dirty="0">
                <a:solidFill>
                  <a:schemeClr val="tx1"/>
                </a:solidFill>
                <a:ea typeface="Tahoma" pitchFamily="34" charset="0"/>
                <a:cs typeface="Tahoma" pitchFamily="34" charset="0"/>
              </a:rPr>
              <a:t>Stonefruit restrictions: Do not apply after petal fall. Do not exceed 2 applications in any given season. Do not exceed 0.50 lb ai (32 fl oz) per acre in any given season. Allow at least 21 days between applications.</a:t>
            </a:r>
          </a:p>
          <a:p>
            <a:pPr eaLnBrk="0" hangingPunct="0">
              <a:defRPr/>
            </a:pPr>
            <a:endParaRPr lang="en-US" sz="3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Webworm, leafroller, leaftier, moth and caterpillar: Apply BUGG-OUT at first sign of larval infestation. Use the higher rate for longer residual control, higher pest infestations, low crop load, larger trees or heavy dense foliage. Ground applications should be made in sufficient water for thorough coverage, using at least 50 gallons per acre for small trees (10 feet tall) and at least 100 gallons per acre for larger trees. Using insufficient water for thorough coverage and/or</a:t>
            </a:r>
          </a:p>
        </p:txBody>
      </p:sp>
      <p:sp>
        <p:nvSpPr>
          <p:cNvPr id="7" name="Rectangle 6"/>
          <p:cNvSpPr/>
          <p:nvPr/>
        </p:nvSpPr>
        <p:spPr>
          <a:xfrm>
            <a:off x="385849" y="1180919"/>
            <a:ext cx="8296102" cy="567708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670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8779"/>
          </a:xfrm>
        </p:spPr>
        <p:txBody>
          <a:bodyPr>
            <a:normAutofit/>
          </a:bodyPr>
          <a:lstStyle/>
          <a:p>
            <a:r>
              <a:rPr lang="en-US" dirty="0"/>
              <a:t>Agricultural use requirements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Rectangle 3"/>
          <p:cNvSpPr>
            <a:spLocks noChangeArrowheads="1"/>
          </p:cNvSpPr>
          <p:nvPr/>
        </p:nvSpPr>
        <p:spPr bwMode="auto">
          <a:xfrm>
            <a:off x="628650" y="1277361"/>
            <a:ext cx="7886700" cy="5152693"/>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2400" b="1" dirty="0">
                <a:solidFill>
                  <a:schemeClr val="tx1"/>
                </a:solidFill>
                <a:ea typeface="Tahoma" pitchFamily="34" charset="0"/>
                <a:cs typeface="Tahoma" pitchFamily="34" charset="0"/>
              </a:rPr>
              <a:t>AGRICULTURAL USE REQUIREMENTS</a:t>
            </a:r>
          </a:p>
          <a:p>
            <a:pPr eaLnBrk="0" hangingPunct="0">
              <a:defRPr/>
            </a:pPr>
            <a:r>
              <a:rPr lang="en-US" sz="2000" dirty="0">
                <a:solidFill>
                  <a:schemeClr val="tx1"/>
                </a:solidFill>
                <a:ea typeface="Tahoma" pitchFamily="34" charset="0"/>
                <a:cs typeface="Tahoma" pitchFamily="34" charset="0"/>
              </a:rPr>
              <a:t>Use this product only in accordance with its labeling and with the Worker Protection Standard, 40 CFR Part 170.</a:t>
            </a:r>
          </a:p>
          <a:p>
            <a:pPr eaLnBrk="0" hangingPunct="0">
              <a:defRPr/>
            </a:pPr>
            <a:endParaRPr lang="en-US" sz="8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This standard contains requirements for the protection of agricultural workers on farms, forests, nurseries, and greenhouses, and handlers of agricultural pesticides…</a:t>
            </a:r>
          </a:p>
          <a:p>
            <a:pPr eaLnBrk="0" hangingPunct="0">
              <a:defRPr/>
            </a:pPr>
            <a:endParaRPr lang="en-US" sz="9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Do not enter or allow worker entry into treated areas during the restricted-entry interval (REI) of 48 hours.</a:t>
            </a:r>
          </a:p>
          <a:p>
            <a:pPr eaLnBrk="0" hangingPunct="0">
              <a:defRPr/>
            </a:pPr>
            <a:endParaRPr lang="en-US" sz="8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PPE required for early entry to treated areas that is permitted under the Worker Protection Standard and that involves contact with anything that has been treated, such as plants, soil, or water, is:</a:t>
            </a:r>
          </a:p>
          <a:p>
            <a:pPr eaLnBrk="0" hangingPunct="0">
              <a:buFont typeface="Arial" pitchFamily="34" charset="0"/>
              <a:buChar char="•"/>
              <a:defRPr/>
            </a:pPr>
            <a:r>
              <a:rPr lang="en-US" sz="2000" dirty="0">
                <a:solidFill>
                  <a:schemeClr val="tx1"/>
                </a:solidFill>
                <a:ea typeface="Tahoma" pitchFamily="34" charset="0"/>
                <a:cs typeface="Tahoma" pitchFamily="34" charset="0"/>
              </a:rPr>
              <a:t>Long-sleeved shirt and long pants</a:t>
            </a:r>
          </a:p>
          <a:p>
            <a:pPr eaLnBrk="0" hangingPunct="0">
              <a:buFont typeface="Arial" pitchFamily="34" charset="0"/>
              <a:buChar char="•"/>
              <a:defRPr/>
            </a:pPr>
            <a:r>
              <a:rPr lang="en-US" sz="2000" dirty="0">
                <a:solidFill>
                  <a:schemeClr val="tx1"/>
                </a:solidFill>
                <a:ea typeface="Tahoma" pitchFamily="34" charset="0"/>
                <a:cs typeface="Tahoma" pitchFamily="34" charset="0"/>
              </a:rPr>
              <a:t>Chemical-resistant gloves such as polyethylene</a:t>
            </a:r>
          </a:p>
          <a:p>
            <a:pPr eaLnBrk="0" hangingPunct="0">
              <a:buFont typeface="Arial" pitchFamily="34" charset="0"/>
              <a:buChar char="•"/>
              <a:defRPr/>
            </a:pPr>
            <a:r>
              <a:rPr lang="en-US" sz="2000" dirty="0">
                <a:solidFill>
                  <a:schemeClr val="tx1"/>
                </a:solidFill>
                <a:ea typeface="Tahoma" pitchFamily="34" charset="0"/>
                <a:cs typeface="Tahoma" pitchFamily="34" charset="0"/>
              </a:rPr>
              <a:t>Chemical-resistant footwear plus socks</a:t>
            </a:r>
          </a:p>
          <a:p>
            <a:pPr eaLnBrk="0" hangingPunct="0">
              <a:buFont typeface="Arial" pitchFamily="34" charset="0"/>
              <a:buChar char="•"/>
              <a:defRPr/>
            </a:pPr>
            <a:r>
              <a:rPr lang="en-US" sz="2000" dirty="0">
                <a:solidFill>
                  <a:schemeClr val="tx1"/>
                </a:solidFill>
                <a:ea typeface="Tahoma" pitchFamily="34" charset="0"/>
                <a:cs typeface="Tahoma" pitchFamily="34" charset="0"/>
              </a:rPr>
              <a:t>Chemical-resistant apron</a:t>
            </a:r>
          </a:p>
        </p:txBody>
      </p:sp>
      <p:cxnSp>
        <p:nvCxnSpPr>
          <p:cNvPr id="5" name="Straight Arrow Connector 4"/>
          <p:cNvCxnSpPr/>
          <p:nvPr/>
        </p:nvCxnSpPr>
        <p:spPr>
          <a:xfrm>
            <a:off x="195943" y="3931920"/>
            <a:ext cx="433054" cy="1188"/>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5596" y="4384765"/>
            <a:ext cx="433054" cy="1188"/>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09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6C1502-F042-4091-9BBD-73E925F547F8}"/>
              </a:ext>
            </a:extLst>
          </p:cNvPr>
          <p:cNvPicPr>
            <a:picLocks noChangeAspect="1"/>
          </p:cNvPicPr>
          <p:nvPr/>
        </p:nvPicPr>
        <p:blipFill>
          <a:blip r:embed="rId4"/>
          <a:stretch>
            <a:fillRect/>
          </a:stretch>
        </p:blipFill>
        <p:spPr>
          <a:xfrm>
            <a:off x="0" y="465791"/>
            <a:ext cx="9144000" cy="6566497"/>
          </a:xfrm>
          <a:prstGeom prst="rect">
            <a:avLst/>
          </a:prstGeom>
        </p:spPr>
      </p:pic>
      <p:sp>
        <p:nvSpPr>
          <p:cNvPr id="26" name="Title 25"/>
          <p:cNvSpPr>
            <a:spLocks noGrp="1"/>
          </p:cNvSpPr>
          <p:nvPr>
            <p:ph type="title"/>
          </p:nvPr>
        </p:nvSpPr>
        <p:spPr>
          <a:xfrm>
            <a:off x="251617" y="305999"/>
            <a:ext cx="4787661" cy="1491317"/>
          </a:xfrm>
        </p:spPr>
        <p:txBody>
          <a:bodyPr/>
          <a:lstStyle/>
          <a:p>
            <a:r>
              <a:rPr lang="en-US" dirty="0"/>
              <a:t>Personal protective equipment</a:t>
            </a:r>
          </a:p>
        </p:txBody>
      </p:sp>
    </p:spTree>
    <p:custDataLst>
      <p:tags r:id="rId1"/>
    </p:custDataLst>
    <p:extLst>
      <p:ext uri="{BB962C8B-B14F-4D97-AF65-F5344CB8AC3E}">
        <p14:creationId xmlns:p14="http://schemas.microsoft.com/office/powerpoint/2010/main" val="2787677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Personal Protective Equipment</a:t>
            </a:r>
          </a:p>
        </p:txBody>
      </p:sp>
      <p:sp>
        <p:nvSpPr>
          <p:cNvPr id="3" name="Content Placeholder 2"/>
          <p:cNvSpPr>
            <a:spLocks noGrp="1"/>
          </p:cNvSpPr>
          <p:nvPr>
            <p:ph idx="1"/>
          </p:nvPr>
        </p:nvSpPr>
        <p:spPr/>
        <p:txBody>
          <a:bodyPr>
            <a:normAutofit fontScale="92500" lnSpcReduction="20000"/>
          </a:bodyPr>
          <a:lstStyle/>
          <a:p>
            <a:r>
              <a:rPr lang="en-US" dirty="0"/>
              <a:t>Your employer must provide you with all label-required PPE in clean and operating condition and make sure you are wearing it correctly</a:t>
            </a:r>
          </a:p>
          <a:p>
            <a:r>
              <a:rPr lang="en-US" dirty="0"/>
              <a:t>Inspect PPE for damage each day and discard any that cannot be repaired</a:t>
            </a:r>
          </a:p>
          <a:p>
            <a:r>
              <a:rPr lang="en-US" dirty="0"/>
              <a:t>Your employer must provide a clean place away from pesticide storage and pesticide use areas where you can put on and remove PPE and store your personal clothing</a:t>
            </a:r>
          </a:p>
          <a:p>
            <a:r>
              <a:rPr lang="en-US" dirty="0"/>
              <a:t>Do not wear home or take home PPE that has been used </a:t>
            </a:r>
          </a:p>
          <a:p>
            <a:endParaRPr lang="en-US" dirty="0"/>
          </a:p>
          <a:p>
            <a:endParaRPr lang="en-US" dirty="0"/>
          </a:p>
        </p:txBody>
      </p:sp>
    </p:spTree>
    <p:custDataLst>
      <p:tags r:id="rId1"/>
    </p:custDataLst>
    <p:extLst>
      <p:ext uri="{BB962C8B-B14F-4D97-AF65-F5344CB8AC3E}">
        <p14:creationId xmlns:p14="http://schemas.microsoft.com/office/powerpoint/2010/main" val="316740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a:t>
            </a:r>
          </a:p>
        </p:txBody>
      </p:sp>
      <p:sp>
        <p:nvSpPr>
          <p:cNvPr id="3" name="Content Placeholder 2"/>
          <p:cNvSpPr>
            <a:spLocks noGrp="1"/>
          </p:cNvSpPr>
          <p:nvPr>
            <p:ph idx="1"/>
          </p:nvPr>
        </p:nvSpPr>
        <p:spPr>
          <a:xfrm>
            <a:off x="628650" y="1446415"/>
            <a:ext cx="7886700" cy="5054138"/>
          </a:xfrm>
        </p:spPr>
        <p:txBody>
          <a:bodyPr>
            <a:normAutofit/>
          </a:bodyPr>
          <a:lstStyle/>
          <a:p>
            <a:pPr marL="0" indent="0">
              <a:buNone/>
            </a:pPr>
            <a:r>
              <a:rPr lang="en-US" dirty="0"/>
              <a:t>It is the responsibility of your employer to:</a:t>
            </a:r>
          </a:p>
          <a:p>
            <a:r>
              <a:rPr lang="en-US" sz="2800" dirty="0"/>
              <a:t>Clean and dry the PPE at the end of the day</a:t>
            </a:r>
          </a:p>
          <a:p>
            <a:r>
              <a:rPr lang="en-US" sz="2800" dirty="0"/>
              <a:t>Store PPE separately from personal clothing and other personal items </a:t>
            </a:r>
          </a:p>
          <a:p>
            <a:r>
              <a:rPr lang="en-US" sz="2800" dirty="0"/>
              <a:t>Do not store PPE in a pesticide-contaminated area and never store PPE in the pesticide storage room</a:t>
            </a:r>
          </a:p>
          <a:p>
            <a:r>
              <a:rPr lang="en-US" sz="2800" dirty="0"/>
              <a:t>Keep contaminated PPE separate and wash it separately from other laundry</a:t>
            </a:r>
          </a:p>
          <a:p>
            <a:r>
              <a:rPr lang="en-US" sz="2800" dirty="0"/>
              <a:t>Make sure the person who cleans or launders PPE knows that it might be contaminated with pesticides</a:t>
            </a:r>
          </a:p>
        </p:txBody>
      </p:sp>
    </p:spTree>
    <p:extLst>
      <p:ext uri="{BB962C8B-B14F-4D97-AF65-F5344CB8AC3E}">
        <p14:creationId xmlns:p14="http://schemas.microsoft.com/office/powerpoint/2010/main" val="7210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137299-1BF5-44A2-8B86-35433E54EEEF}"/>
              </a:ext>
            </a:extLst>
          </p:cNvPr>
          <p:cNvPicPr>
            <a:picLocks noChangeAspect="1"/>
          </p:cNvPicPr>
          <p:nvPr/>
        </p:nvPicPr>
        <p:blipFill>
          <a:blip r:embed="rId4"/>
          <a:stretch>
            <a:fillRect/>
          </a:stretch>
        </p:blipFill>
        <p:spPr>
          <a:xfrm>
            <a:off x="4100349" y="1287371"/>
            <a:ext cx="5042452" cy="5569527"/>
          </a:xfrm>
          <a:prstGeom prst="rect">
            <a:avLst/>
          </a:prstGeom>
        </p:spPr>
      </p:pic>
      <p:sp>
        <p:nvSpPr>
          <p:cNvPr id="2" name="Title 1"/>
          <p:cNvSpPr>
            <a:spLocks noGrp="1"/>
          </p:cNvSpPr>
          <p:nvPr>
            <p:ph type="title"/>
          </p:nvPr>
        </p:nvSpPr>
        <p:spPr/>
        <p:txBody>
          <a:bodyPr/>
          <a:lstStyle/>
          <a:p>
            <a:r>
              <a:rPr lang="en-US" dirty="0"/>
              <a:t>Handlers</a:t>
            </a:r>
          </a:p>
        </p:txBody>
      </p:sp>
      <p:sp>
        <p:nvSpPr>
          <p:cNvPr id="3" name="Content Placeholder 2"/>
          <p:cNvSpPr>
            <a:spLocks noGrp="1"/>
          </p:cNvSpPr>
          <p:nvPr>
            <p:ph idx="1"/>
          </p:nvPr>
        </p:nvSpPr>
        <p:spPr>
          <a:xfrm>
            <a:off x="470995" y="1896466"/>
            <a:ext cx="3629354" cy="4351338"/>
          </a:xfrm>
        </p:spPr>
        <p:txBody>
          <a:bodyPr>
            <a:normAutofit fontScale="92500" lnSpcReduction="10000"/>
          </a:bodyPr>
          <a:lstStyle/>
          <a:p>
            <a:r>
              <a:rPr lang="en-US" dirty="0"/>
              <a:t>Mix, load, transfer,  and apply pesticides</a:t>
            </a:r>
          </a:p>
          <a:p>
            <a:r>
              <a:rPr lang="en-US" dirty="0"/>
              <a:t>Dispose of pesticides or pesticide containers</a:t>
            </a:r>
          </a:p>
          <a:p>
            <a:r>
              <a:rPr lang="en-US" dirty="0"/>
              <a:t>Handle open pesticide containers</a:t>
            </a:r>
          </a:p>
          <a:p>
            <a:r>
              <a:rPr lang="en-US" dirty="0"/>
              <a:t>Work as flaggers</a:t>
            </a:r>
          </a:p>
          <a:p>
            <a:r>
              <a:rPr lang="en-US" dirty="0"/>
              <a:t>Must be at least 18 years old</a:t>
            </a:r>
          </a:p>
        </p:txBody>
      </p:sp>
      <p:sp>
        <p:nvSpPr>
          <p:cNvPr id="6" name="TextBox 5"/>
          <p:cNvSpPr txBox="1"/>
          <p:nvPr/>
        </p:nvSpPr>
        <p:spPr>
          <a:xfrm>
            <a:off x="4039985" y="6567055"/>
            <a:ext cx="5104015" cy="307777"/>
          </a:xfrm>
          <a:prstGeom prst="rect">
            <a:avLst/>
          </a:prstGeom>
          <a:noFill/>
        </p:spPr>
        <p:txBody>
          <a:bodyPr wrap="square" rtlCol="0">
            <a:spAutoFit/>
          </a:bodyPr>
          <a:lstStyle/>
          <a:p>
            <a:pPr algn="r"/>
            <a:r>
              <a:rPr lang="en-US" sz="1400" dirty="0">
                <a:solidFill>
                  <a:schemeClr val="bg1"/>
                </a:solidFill>
              </a:rPr>
              <a:t>Image credit: Mike White, Iowa State University</a:t>
            </a:r>
          </a:p>
        </p:txBody>
      </p:sp>
    </p:spTree>
    <p:custDataLst>
      <p:tags r:id="rId1"/>
    </p:custDataLst>
    <p:extLst>
      <p:ext uri="{BB962C8B-B14F-4D97-AF65-F5344CB8AC3E}">
        <p14:creationId xmlns:p14="http://schemas.microsoft.com/office/powerpoint/2010/main" val="22538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8754A9-46DD-45C1-8C37-6ECF2202E55A}"/>
              </a:ext>
            </a:extLst>
          </p:cNvPr>
          <p:cNvPicPr>
            <a:picLocks noChangeAspect="1"/>
          </p:cNvPicPr>
          <p:nvPr/>
        </p:nvPicPr>
        <p:blipFill>
          <a:blip r:embed="rId3"/>
          <a:stretch>
            <a:fillRect/>
          </a:stretch>
        </p:blipFill>
        <p:spPr>
          <a:xfrm>
            <a:off x="4308113" y="3261303"/>
            <a:ext cx="4835887" cy="3442808"/>
          </a:xfrm>
          <a:prstGeom prst="rect">
            <a:avLst/>
          </a:prstGeom>
        </p:spPr>
      </p:pic>
      <p:sp>
        <p:nvSpPr>
          <p:cNvPr id="2" name="Title 1"/>
          <p:cNvSpPr>
            <a:spLocks noGrp="1"/>
          </p:cNvSpPr>
          <p:nvPr>
            <p:ph type="title"/>
          </p:nvPr>
        </p:nvSpPr>
        <p:spPr/>
        <p:txBody>
          <a:bodyPr/>
          <a:lstStyle/>
          <a:p>
            <a:r>
              <a:rPr lang="en-US" dirty="0"/>
              <a:t>Respiratory protection</a:t>
            </a:r>
          </a:p>
        </p:txBody>
      </p:sp>
      <p:sp>
        <p:nvSpPr>
          <p:cNvPr id="3" name="Content Placeholder 2"/>
          <p:cNvSpPr>
            <a:spLocks noGrp="1"/>
          </p:cNvSpPr>
          <p:nvPr>
            <p:ph idx="1"/>
          </p:nvPr>
        </p:nvSpPr>
        <p:spPr/>
        <p:txBody>
          <a:bodyPr/>
          <a:lstStyle/>
          <a:p>
            <a:r>
              <a:rPr lang="en-US" dirty="0"/>
              <a:t>Medical evaluation</a:t>
            </a:r>
          </a:p>
          <a:p>
            <a:r>
              <a:rPr lang="en-US" dirty="0"/>
              <a:t>Respirator fit test</a:t>
            </a:r>
          </a:p>
          <a:p>
            <a:r>
              <a:rPr lang="en-US" dirty="0"/>
              <a:t>Respirator training</a:t>
            </a:r>
          </a:p>
        </p:txBody>
      </p:sp>
      <p:sp>
        <p:nvSpPr>
          <p:cNvPr id="6" name="TextBox 5"/>
          <p:cNvSpPr txBox="1"/>
          <p:nvPr/>
        </p:nvSpPr>
        <p:spPr>
          <a:xfrm>
            <a:off x="5120639" y="6550223"/>
            <a:ext cx="4023361" cy="307777"/>
          </a:xfrm>
          <a:prstGeom prst="rect">
            <a:avLst/>
          </a:prstGeom>
          <a:noFill/>
        </p:spPr>
        <p:txBody>
          <a:bodyPr wrap="square" rtlCol="0">
            <a:spAutoFit/>
          </a:bodyPr>
          <a:lstStyle/>
          <a:p>
            <a:pPr algn="r"/>
            <a:r>
              <a:rPr lang="en-US" sz="1400" dirty="0"/>
              <a:t>Image credit: Betsy Danielson, Iowa State University</a:t>
            </a:r>
          </a:p>
        </p:txBody>
      </p:sp>
    </p:spTree>
    <p:extLst>
      <p:ext uri="{BB962C8B-B14F-4D97-AF65-F5344CB8AC3E}">
        <p14:creationId xmlns:p14="http://schemas.microsoft.com/office/powerpoint/2010/main" val="33558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611BFE-65E8-49D0-BD9F-45B7B7E3F8DD}"/>
              </a:ext>
            </a:extLst>
          </p:cNvPr>
          <p:cNvPicPr>
            <a:picLocks noChangeAspect="1"/>
          </p:cNvPicPr>
          <p:nvPr/>
        </p:nvPicPr>
        <p:blipFill>
          <a:blip r:embed="rId3"/>
          <a:stretch>
            <a:fillRect/>
          </a:stretch>
        </p:blipFill>
        <p:spPr>
          <a:xfrm>
            <a:off x="-21040" y="966564"/>
            <a:ext cx="4553589" cy="5891436"/>
          </a:xfrm>
          <a:prstGeom prst="rect">
            <a:avLst/>
          </a:prstGeom>
        </p:spPr>
      </p:pic>
      <p:sp>
        <p:nvSpPr>
          <p:cNvPr id="2" name="Title 1"/>
          <p:cNvSpPr>
            <a:spLocks noGrp="1"/>
          </p:cNvSpPr>
          <p:nvPr>
            <p:ph type="title"/>
          </p:nvPr>
        </p:nvSpPr>
        <p:spPr>
          <a:xfrm>
            <a:off x="4533900" y="365126"/>
            <a:ext cx="3981450" cy="1325563"/>
          </a:xfrm>
        </p:spPr>
        <p:txBody>
          <a:bodyPr>
            <a:normAutofit/>
          </a:bodyPr>
          <a:lstStyle/>
          <a:p>
            <a:r>
              <a:rPr lang="en-US" dirty="0"/>
              <a:t>Heat stress</a:t>
            </a:r>
          </a:p>
        </p:txBody>
      </p:sp>
      <p:sp>
        <p:nvSpPr>
          <p:cNvPr id="6" name="Content Placeholder 5"/>
          <p:cNvSpPr>
            <a:spLocks noGrp="1"/>
          </p:cNvSpPr>
          <p:nvPr>
            <p:ph idx="1"/>
          </p:nvPr>
        </p:nvSpPr>
        <p:spPr>
          <a:xfrm>
            <a:off x="4533900" y="1825625"/>
            <a:ext cx="3981450" cy="4351338"/>
          </a:xfrm>
        </p:spPr>
        <p:txBody>
          <a:bodyPr/>
          <a:lstStyle/>
          <a:p>
            <a:r>
              <a:rPr lang="en-US" dirty="0"/>
              <a:t>Many symptoms of heat illness are similar to symptoms of pesticide poisoning</a:t>
            </a:r>
          </a:p>
          <a:p>
            <a:r>
              <a:rPr lang="en-US" dirty="0"/>
              <a:t>Drink plenty of water before, during, and after work</a:t>
            </a:r>
          </a:p>
        </p:txBody>
      </p:sp>
      <p:sp>
        <p:nvSpPr>
          <p:cNvPr id="7" name="TextBox 6"/>
          <p:cNvSpPr txBox="1"/>
          <p:nvPr/>
        </p:nvSpPr>
        <p:spPr>
          <a:xfrm>
            <a:off x="-21040" y="6550223"/>
            <a:ext cx="4023361" cy="307777"/>
          </a:xfrm>
          <a:prstGeom prst="rect">
            <a:avLst/>
          </a:prstGeom>
          <a:noFill/>
        </p:spPr>
        <p:txBody>
          <a:bodyPr wrap="square" rtlCol="0">
            <a:spAutoFit/>
          </a:bodyPr>
          <a:lstStyle/>
          <a:p>
            <a:r>
              <a:rPr lang="en-US" sz="1400" dirty="0"/>
              <a:t>Image credit: Catalin Pop, Depositphotos</a:t>
            </a:r>
          </a:p>
        </p:txBody>
      </p:sp>
    </p:spTree>
    <p:extLst>
      <p:ext uri="{BB962C8B-B14F-4D97-AF65-F5344CB8AC3E}">
        <p14:creationId xmlns:p14="http://schemas.microsoft.com/office/powerpoint/2010/main" val="444992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4781" y="1775777"/>
            <a:ext cx="7886700" cy="1363663"/>
          </a:xfrm>
        </p:spPr>
        <p:txBody>
          <a:bodyPr>
            <a:normAutofit/>
          </a:bodyPr>
          <a:lstStyle/>
          <a:p>
            <a:r>
              <a:rPr lang="en-US" dirty="0"/>
              <a:t>This concludes the handler training</a:t>
            </a:r>
          </a:p>
        </p:txBody>
      </p:sp>
      <p:cxnSp>
        <p:nvCxnSpPr>
          <p:cNvPr id="4" name="Straight Connector 3"/>
          <p:cNvCxnSpPr/>
          <p:nvPr/>
        </p:nvCxnSpPr>
        <p:spPr>
          <a:xfrm>
            <a:off x="532015" y="3120044"/>
            <a:ext cx="8199466" cy="0"/>
          </a:xfrm>
          <a:prstGeom prst="line">
            <a:avLst/>
          </a:prstGeom>
          <a:ln w="571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Content Placeholder 3"/>
          <p:cNvSpPr txBox="1">
            <a:spLocks/>
          </p:cNvSpPr>
          <p:nvPr/>
        </p:nvSpPr>
        <p:spPr>
          <a:xfrm>
            <a:off x="590550" y="5251269"/>
            <a:ext cx="7886700" cy="1201783"/>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700" dirty="0">
                <a:solidFill>
                  <a:schemeClr val="bg2">
                    <a:lumMod val="50000"/>
                  </a:schemeClr>
                </a:solidFill>
              </a:rPr>
              <a:t>This project has been funded by the Iowa Department of Agriculture and Land Stewardship through a grant from the U.S. Environmental Protection Agency.</a:t>
            </a:r>
          </a:p>
        </p:txBody>
      </p:sp>
    </p:spTree>
    <p:extLst>
      <p:ext uri="{BB962C8B-B14F-4D97-AF65-F5344CB8AC3E}">
        <p14:creationId xmlns:p14="http://schemas.microsoft.com/office/powerpoint/2010/main" val="22939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DC1DA7-CED8-4148-B9A6-40E0F7A5DA76}"/>
              </a:ext>
            </a:extLst>
          </p:cNvPr>
          <p:cNvPicPr>
            <a:picLocks noChangeAspect="1"/>
          </p:cNvPicPr>
          <p:nvPr/>
        </p:nvPicPr>
        <p:blipFill>
          <a:blip r:embed="rId3"/>
          <a:stretch>
            <a:fillRect/>
          </a:stretch>
        </p:blipFill>
        <p:spPr>
          <a:xfrm>
            <a:off x="0" y="2912400"/>
            <a:ext cx="9144000" cy="3945600"/>
          </a:xfrm>
          <a:prstGeom prst="rect">
            <a:avLst/>
          </a:prstGeom>
        </p:spPr>
      </p:pic>
      <p:sp>
        <p:nvSpPr>
          <p:cNvPr id="4" name="Title 3"/>
          <p:cNvSpPr>
            <a:spLocks noGrp="1"/>
          </p:cNvSpPr>
          <p:nvPr>
            <p:ph type="title"/>
          </p:nvPr>
        </p:nvSpPr>
        <p:spPr/>
        <p:txBody>
          <a:bodyPr/>
          <a:lstStyle/>
          <a:p>
            <a:r>
              <a:rPr lang="en-US" dirty="0"/>
              <a:t>What are pesticides?</a:t>
            </a:r>
          </a:p>
        </p:txBody>
      </p:sp>
      <p:sp>
        <p:nvSpPr>
          <p:cNvPr id="7" name="Content Placeholder 6"/>
          <p:cNvSpPr>
            <a:spLocks noGrp="1"/>
          </p:cNvSpPr>
          <p:nvPr>
            <p:ph idx="1"/>
          </p:nvPr>
        </p:nvSpPr>
        <p:spPr/>
        <p:txBody>
          <a:bodyPr/>
          <a:lstStyle/>
          <a:p>
            <a:r>
              <a:rPr lang="en-US" dirty="0"/>
              <a:t>Herbicides, insecticides, and fungicides</a:t>
            </a:r>
          </a:p>
        </p:txBody>
      </p:sp>
      <p:sp>
        <p:nvSpPr>
          <p:cNvPr id="5" name="TextBox 4"/>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Mike White, Iowa State University</a:t>
            </a:r>
          </a:p>
        </p:txBody>
      </p:sp>
    </p:spTree>
    <p:extLst>
      <p:ext uri="{BB962C8B-B14F-4D97-AF65-F5344CB8AC3E}">
        <p14:creationId xmlns:p14="http://schemas.microsoft.com/office/powerpoint/2010/main" val="71919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52CC3F-6501-40A5-BF7C-C5A59B0ACFA0}"/>
              </a:ext>
            </a:extLst>
          </p:cNvPr>
          <p:cNvPicPr>
            <a:picLocks noChangeAspect="1"/>
          </p:cNvPicPr>
          <p:nvPr/>
        </p:nvPicPr>
        <p:blipFill>
          <a:blip r:embed="rId4"/>
          <a:stretch>
            <a:fillRect/>
          </a:stretch>
        </p:blipFill>
        <p:spPr>
          <a:xfrm>
            <a:off x="0" y="4863503"/>
            <a:ext cx="9144000" cy="1994497"/>
          </a:xfrm>
          <a:prstGeom prst="rect">
            <a:avLst/>
          </a:prstGeom>
        </p:spPr>
      </p:pic>
      <p:sp>
        <p:nvSpPr>
          <p:cNvPr id="2" name="Title 1"/>
          <p:cNvSpPr>
            <a:spLocks noGrp="1"/>
          </p:cNvSpPr>
          <p:nvPr>
            <p:ph type="title"/>
          </p:nvPr>
        </p:nvSpPr>
        <p:spPr/>
        <p:txBody>
          <a:bodyPr/>
          <a:lstStyle/>
          <a:p>
            <a:r>
              <a:rPr lang="en-US" dirty="0">
                <a:cs typeface="Arial" panose="020B0604020202020204" pitchFamily="34" charset="0"/>
              </a:rPr>
              <a:t>What forms of pesticides can be encountered during work activity?</a:t>
            </a:r>
          </a:p>
        </p:txBody>
      </p:sp>
      <p:sp>
        <p:nvSpPr>
          <p:cNvPr id="3" name="Content Placeholder 2"/>
          <p:cNvSpPr>
            <a:spLocks noGrp="1"/>
          </p:cNvSpPr>
          <p:nvPr>
            <p:ph idx="1"/>
          </p:nvPr>
        </p:nvSpPr>
        <p:spPr/>
        <p:txBody>
          <a:bodyPr/>
          <a:lstStyle/>
          <a:p>
            <a:r>
              <a:rPr lang="en-US" dirty="0"/>
              <a:t>Liquids</a:t>
            </a:r>
          </a:p>
          <a:p>
            <a:r>
              <a:rPr lang="en-US" dirty="0"/>
              <a:t>Dusts</a:t>
            </a:r>
          </a:p>
          <a:p>
            <a:r>
              <a:rPr lang="en-US" dirty="0"/>
              <a:t>Granules</a:t>
            </a:r>
          </a:p>
          <a:p>
            <a:r>
              <a:rPr lang="en-US" dirty="0"/>
              <a:t>Gases</a:t>
            </a:r>
          </a:p>
          <a:p>
            <a:r>
              <a:rPr lang="en-US" dirty="0"/>
              <a:t>Residues </a:t>
            </a:r>
          </a:p>
        </p:txBody>
      </p:sp>
      <p:sp>
        <p:nvSpPr>
          <p:cNvPr id="9" name="TextBox 8"/>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Kristine Schaefer, Iowa State University</a:t>
            </a:r>
          </a:p>
        </p:txBody>
      </p:sp>
    </p:spTree>
    <p:custDataLst>
      <p:tags r:id="rId1"/>
    </p:custDataLst>
    <p:extLst>
      <p:ext uri="{BB962C8B-B14F-4D97-AF65-F5344CB8AC3E}">
        <p14:creationId xmlns:p14="http://schemas.microsoft.com/office/powerpoint/2010/main" val="1031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E9F340-6971-4D4C-AF59-994E4112C74E}"/>
              </a:ext>
            </a:extLst>
          </p:cNvPr>
          <p:cNvPicPr>
            <a:picLocks noChangeAspect="1"/>
          </p:cNvPicPr>
          <p:nvPr/>
        </p:nvPicPr>
        <p:blipFill>
          <a:blip r:embed="rId4"/>
          <a:stretch>
            <a:fillRect/>
          </a:stretch>
        </p:blipFill>
        <p:spPr>
          <a:xfrm>
            <a:off x="0" y="4221480"/>
            <a:ext cx="9144000" cy="2743200"/>
          </a:xfrm>
          <a:prstGeom prst="rect">
            <a:avLst/>
          </a:prstGeom>
        </p:spPr>
      </p:pic>
      <p:sp>
        <p:nvSpPr>
          <p:cNvPr id="4" name="Title 3"/>
          <p:cNvSpPr>
            <a:spLocks noGrp="1"/>
          </p:cNvSpPr>
          <p:nvPr>
            <p:ph type="title"/>
          </p:nvPr>
        </p:nvSpPr>
        <p:spPr/>
        <p:txBody>
          <a:bodyPr/>
          <a:lstStyle/>
          <a:p>
            <a:r>
              <a:rPr lang="en-US" dirty="0"/>
              <a:t>Potential sources of pesticide exposure</a:t>
            </a:r>
          </a:p>
        </p:txBody>
      </p:sp>
      <p:sp>
        <p:nvSpPr>
          <p:cNvPr id="5" name="Content Placeholder 4"/>
          <p:cNvSpPr>
            <a:spLocks noGrp="1"/>
          </p:cNvSpPr>
          <p:nvPr>
            <p:ph idx="1"/>
          </p:nvPr>
        </p:nvSpPr>
        <p:spPr/>
        <p:txBody>
          <a:bodyPr>
            <a:normAutofit/>
          </a:bodyPr>
          <a:lstStyle/>
          <a:p>
            <a:r>
              <a:rPr lang="en-US" sz="2800" dirty="0"/>
              <a:t>Treated plants and soil</a:t>
            </a:r>
          </a:p>
          <a:p>
            <a:r>
              <a:rPr lang="en-US" sz="2800" dirty="0"/>
              <a:t>Tractors, sprayers, and other application equipment</a:t>
            </a:r>
          </a:p>
          <a:p>
            <a:r>
              <a:rPr lang="en-US" sz="2800" dirty="0"/>
              <a:t>Irrigation equipment</a:t>
            </a:r>
          </a:p>
          <a:p>
            <a:r>
              <a:rPr lang="en-US" sz="2800" dirty="0"/>
              <a:t>Work clothing, shoes, and Personal Protection Equipment (PPE)</a:t>
            </a:r>
          </a:p>
        </p:txBody>
      </p:sp>
      <p:sp>
        <p:nvSpPr>
          <p:cNvPr id="7" name="TextBox 6"/>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Betsy Danielson, Iowa State University</a:t>
            </a:r>
          </a:p>
        </p:txBody>
      </p:sp>
    </p:spTree>
    <p:custDataLst>
      <p:tags r:id="rId1"/>
    </p:custDataLst>
    <p:extLst>
      <p:ext uri="{BB962C8B-B14F-4D97-AF65-F5344CB8AC3E}">
        <p14:creationId xmlns:p14="http://schemas.microsoft.com/office/powerpoint/2010/main" val="4222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2331&quot;&gt;&lt;property id=&quot;20148&quot; value=&quot;5&quot;/&gt;&lt;property id=&quot;20300&quot; value=&quot;Slide 38 - &amp;quot;Emergency First Aid&amp;quot;&quot;/&gt;&lt;property id=&quot;20307&quot; value=&quot;278&quot;/&gt;&lt;/object&gt;&lt;object type=&quot;3&quot; unique_id=&quot;12983&quot;&gt;&lt;property id=&quot;20148&quot; value=&quot;5&quot;/&gt;&lt;property id=&quot;20300&quot; value=&quot;Slide 39 - &amp;quot;Employee rights and protections against retaliatory acts&amp;quot;&quot;/&gt;&lt;property id=&quot;20307&quot; value=&quot;303&quot;/&gt;&lt;/object&gt;&lt;object type=&quot;3&quot; unique_id=&quot;62362&quot;&gt;&lt;property id=&quot;20148&quot; value=&quot;5&quot;/&gt;&lt;property id=&quot;20300&quot; value=&quot;Slide 37 - &amp;quot;How and when to get emergency medical care&amp;quot;&quot;/&gt;&lt;property id=&quot;20307&quot; value=&quot;318&quot;/&gt;&lt;/object&gt;&lt;object type=&quot;3&quot; unique_id=&quot;1879438&quot;&gt;&lt;property id=&quot;20148&quot; value=&quot;5&quot;/&gt;&lt;property id=&quot;20300&quot; value=&quot;Slide 17 - &amp;quot;Potential pesticide hazards&amp;quot;&quot;/&gt;&lt;property id=&quot;20307&quot; value=&quot;368&quot;/&gt;&lt;/object&gt;&lt;object type=&quot;3&quot; unique_id=&quot;1894893&quot;&gt;&lt;property id=&quot;20148&quot; value=&quot;5&quot;/&gt;&lt;property id=&quot;20300&quot; value=&quot;Slide 1 - &amp;quot;Agricultural Worker and Handler Pesticide Safety Training&amp;quot;&quot;/&gt;&lt;property id=&quot;20307&quot; value=&quot;406&quot;/&gt;&lt;/object&gt;&lt;object type=&quot;3&quot; unique_id=&quot;1934974&quot;&gt;&lt;property id=&quot;20148&quot; value=&quot;5&quot;/&gt;&lt;property id=&quot;20300&quot; value=&quot;Slide 3 - &amp;quot;Using these slides to train workers and handlers &amp;quot;&quot;/&gt;&lt;property id=&quot;20307&quot; value=&quot;407&quot;/&gt;&lt;/object&gt;&lt;object type=&quot;3&quot; unique_id=&quot;1936025&quot;&gt;&lt;property id=&quot;20148&quot; value=&quot;5&quot;/&gt;&lt;property id=&quot;20300&quot; value=&quot;Slide 31 - &amp;quot;Reducing hazards from pesticide drift&amp;quot;&quot;/&gt;&lt;property id=&quot;20307&quot; value=&quot;417&quot;/&gt;&lt;/object&gt;&lt;object type=&quot;3&quot; unique_id=&quot;1936469&quot;&gt;&lt;property id=&quot;20148&quot; value=&quot;5&quot;/&gt;&lt;property id=&quot;20300&quot; value=&quot;Slide 34 - &amp;quot;Decontamination supplies&amp;quot;&quot;/&gt;&lt;property id=&quot;20307&quot; value=&quot;421&quot;/&gt;&lt;/object&gt;&lt;object type=&quot;3&quot; unique_id=&quot;1937756&quot;&gt;&lt;property id=&quot;20148&quot; value=&quot;5&quot;/&gt;&lt;property id=&quot;20300&quot; value=&quot;Slide 23 - &amp;quot;Early-entry workers&amp;quot;&quot;/&gt;&lt;property id=&quot;20307&quot; value=&quot;432&quot;/&gt;&lt;/object&gt;&lt;object type=&quot;3&quot; unique_id=&quot;1938086&quot;&gt;&lt;property id=&quot;20148&quot; value=&quot;5&quot;/&gt;&lt;property id=&quot;20300&quot; value=&quot;Slide 4 - &amp;quot;What is the purpose of this training?&amp;quot;&quot;/&gt;&lt;property id=&quot;20307&quot; value=&quot;438&quot;/&gt;&lt;/object&gt;&lt;object type=&quot;3&quot; unique_id=&quot;1938087&quot;&gt;&lt;property id=&quot;20148&quot; value=&quot;5&quot;/&gt;&lt;property id=&quot;20300&quot; value=&quot;Slide 5 - &amp;quot;Workers&amp;quot;&quot;/&gt;&lt;property id=&quot;20307&quot; value=&quot;440&quot;/&gt;&lt;/object&gt;&lt;object type=&quot;3&quot; unique_id=&quot;1938088&quot;&gt;&lt;property id=&quot;20148&quot; value=&quot;5&quot;/&gt;&lt;property id=&quot;20300&quot; value=&quot;Slide 6 - &amp;quot;Handlers&amp;quot;&quot;/&gt;&lt;property id=&quot;20307&quot; value=&quot;443&quot;/&gt;&lt;/object&gt;&lt;object type=&quot;3&quot; unique_id=&quot;1938397&quot;&gt;&lt;property id=&quot;20148&quot; value=&quot;5&quot;/&gt;&lt;property id=&quot;20300&quot; value=&quot;Slide 30 - &amp;quot;Oral warning and warning sign posting&amp;quot;&quot;/&gt;&lt;property id=&quot;20307&quot; value=&quot;444&quot;/&gt;&lt;/object&gt;&lt;object type=&quot;3&quot; unique_id=&quot;1941444&quot;&gt;&lt;property id=&quot;20148&quot; value=&quot;5&quot;/&gt;&lt;property id=&quot;20300&quot; value=&quot;Slide 24 - &amp;quot;Notification about pesticide applications&amp;quot;&quot;/&gt;&lt;property id=&quot;20307&quot; value=&quot;468&quot;/&gt;&lt;/object&gt;&lt;object type=&quot;3&quot; unique_id=&quot;1941445&quot;&gt;&lt;property id=&quot;20148&quot; value=&quot;5&quot;/&gt;&lt;property id=&quot;20300&quot; value=&quot;Slide 25 - &amp;quot;Central location&amp;quot;&quot;/&gt;&lt;property id=&quot;20307&quot; value=&quot;452&quot;/&gt;&lt;/object&gt;&lt;object type=&quot;3&quot; unique_id=&quot;1941446&quot;&gt;&lt;property id=&quot;20148&quot; value=&quot;5&quot;/&gt;&lt;property id=&quot;20300&quot; value=&quot;Slide 27 - &amp;quot;Pesticide application information&amp;quot;&quot;/&gt;&lt;property id=&quot;20307&quot; value=&quot;453&quot;/&gt;&lt;/object&gt;&lt;object type=&quot;3&quot; unique_id=&quot;1941447&quot;&gt;&lt;property id=&quot;20148&quot; value=&quot;5&quot;/&gt;&lt;property id=&quot;20300&quot; value=&quot;Slide 28 - &amp;quot;Safety Data Sheets&amp;quot;&quot;/&gt;&lt;property id=&quot;20307&quot; value=&quot;454&quot;/&gt;&lt;/object&gt;&lt;object type=&quot;3&quot; unique_id=&quot;1941448&quot;&gt;&lt;property id=&quot;20148&quot; value=&quot;5&quot;/&gt;&lt;property id=&quot;20300&quot; value=&quot;Slide 26 - &amp;quot;Pesticide safety information&amp;quot;&quot;/&gt;&lt;property id=&quot;20307&quot; value=&quot;455&quot;/&gt;&lt;/object&gt;&lt;object type=&quot;3&quot; unique_id=&quot;1941450&quot;&gt;&lt;property id=&quot;20148&quot; value=&quot;5&quot;/&gt;&lt;property id=&quot;20300&quot; value=&quot;Slide 29 - &amp;quot;What is a designated representative?&amp;quot;&quot;/&gt;&lt;property id=&quot;20307&quot; value=&quot;457&quot;/&gt;&lt;/object&gt;&lt;object type=&quot;3&quot; unique_id=&quot;1941452&quot;&gt;&lt;property id=&quot;20148&quot; value=&quot;5&quot;/&gt;&lt;property id=&quot;20300&quot; value=&quot;Slide 32 - &amp;quot;Work clothing&amp;quot;&quot;/&gt;&lt;property id=&quot;20307&quot; value=&quot;458&quot;/&gt;&lt;/object&gt;&lt;object type=&quot;3&quot; unique_id=&quot;1941455&quot;&gt;&lt;property id=&quot;20148&quot; value=&quot;5&quot;/&gt;&lt;property id=&quot;20300&quot; value=&quot;Slide 35 - &amp;quot;Routine decontamination at home&amp;quot;&quot;/&gt;&lt;property id=&quot;20307&quot; value=&quot;461&quot;/&gt;&lt;/object&gt;&lt;object type=&quot;3&quot; unique_id=&quot;1941460&quot;&gt;&lt;property id=&quot;20148&quot; value=&quot;5&quot;/&gt;&lt;property id=&quot;20300&quot; value=&quot;Slide 36 - &amp;quot;Do not take pesticides or pesticide containers used at work home with you &amp;quot;&quot;/&gt;&lt;property id=&quot;20307&quot; value=&quot;466&quot;/&gt;&lt;/object&gt;&lt;object type=&quot;3&quot; unique_id=&quot;1941886&quot;&gt;&lt;property id=&quot;20148&quot; value=&quot;5&quot;/&gt;&lt;property id=&quot;20300&quot; value=&quot;Slide 7 - &amp;quot;What are pesticides?&amp;quot;&quot;/&gt;&lt;property id=&quot;20307&quot; value=&quot;470&quot;/&gt;&lt;/object&gt;&lt;object type=&quot;3&quot; unique_id=&quot;1941887&quot;&gt;&lt;property id=&quot;20148&quot; value=&quot;5&quot;/&gt;&lt;property id=&quot;20300&quot; value=&quot;Slide 8 - &amp;quot;What forms of pesticides can be encountered during work activity?&amp;quot;&quot;/&gt;&lt;property id=&quot;20307&quot; value=&quot;471&quot;/&gt;&lt;/object&gt;&lt;object type=&quot;3&quot; unique_id=&quot;1941888&quot;&gt;&lt;property id=&quot;20148&quot; value=&quot;5&quot;/&gt;&lt;property id=&quot;20300&quot; value=&quot;Slide 9 - &amp;quot;Potential sources of pesticide exposure&amp;quot;&quot;/&gt;&lt;property id=&quot;20307&quot; value=&quot;472&quot;/&gt;&lt;/object&gt;&lt;object type=&quot;3&quot; unique_id=&quot;1941889&quot;&gt;&lt;property id=&quot;20148&quot; value=&quot;5&quot;/&gt;&lt;property id=&quot;20300&quot; value=&quot;Slide 10 - &amp;quot;Pesticides may drift through the air from nearby applications&amp;quot;&quot;/&gt;&lt;property id=&quot;20307&quot; value=&quot;473&quot;/&gt;&lt;/object&gt;&lt;object type=&quot;3&quot; unique_id=&quot;1941890&quot;&gt;&lt;property id=&quot;20148&quot; value=&quot;5&quot;/&gt;&lt;property id=&quot;20300&quot; value=&quot;Slide 11 - &amp;quot;Pesticides may be in irrigation water&amp;quot;&quot;/&gt;&lt;property id=&quot;20307&quot; value=&quot;474&quot;/&gt;&lt;/object&gt;&lt;object type=&quot;3&quot; unique_id=&quot;1941891&quot;&gt;&lt;property id=&quot;20148&quot; value=&quot;5&quot;/&gt;&lt;property id=&quot;20300&quot; value=&quot;Slide 33 - &amp;quot;Routine decontamination at work&amp;quot;&quot;/&gt;&lt;property id=&quot;20307&quot; value=&quot;475&quot;/&gt;&lt;/object&gt;&lt;object type=&quot;3&quot; unique_id=&quot;1942466&quot;&gt;&lt;property id=&quot;20148&quot; value=&quot;5&quot;/&gt;&lt;property id=&quot;20300&quot; value=&quot;Slide 12 - &amp;quot;Routes through which pesticides can enter the body&amp;quot;&quot;/&gt;&lt;property id=&quot;20307&quot; value=&quot;476&quot;/&gt;&lt;/object&gt;&lt;object type=&quot;3&quot; unique_id=&quot;1942467&quot;&gt;&lt;property id=&quot;20148&quot; value=&quot;5&quot;/&gt;&lt;property id=&quot;20300&quot; value=&quot;Slide 13 - &amp;quot;Skin exposure&amp;quot;&quot;/&gt;&lt;property id=&quot;20307&quot; value=&quot;477&quot;/&gt;&lt;/object&gt;&lt;object type=&quot;3&quot; unique_id=&quot;1942468&quot;&gt;&lt;property id=&quot;20148&quot; value=&quot;5&quot;/&gt;&lt;property id=&quot;20300&quot; value=&quot;Slide 14 - &amp;quot;Eye exposure&amp;quot;&quot;/&gt;&lt;property id=&quot;20307&quot; value=&quot;478&quot;/&gt;&lt;/object&gt;&lt;object type=&quot;3&quot; unique_id=&quot;1942469&quot;&gt;&lt;property id=&quot;20148&quot; value=&quot;5&quot;/&gt;&lt;property id=&quot;20300&quot; value=&quot;Slide 15 - &amp;quot;Respiratory exposure&amp;quot;&quot;/&gt;&lt;property id=&quot;20307&quot; value=&quot;479&quot;/&gt;&lt;/object&gt;&lt;object type=&quot;3&quot; unique_id=&quot;1942470&quot;&gt;&lt;property id=&quot;20148&quot; value=&quot;5&quot;/&gt;&lt;property id=&quot;20300&quot; value=&quot;Slide 16 - &amp;quot;Oral exposure&amp;quot;&quot;/&gt;&lt;property id=&quot;20307&quot; value=&quot;480&quot;/&gt;&lt;/object&gt;&lt;object type=&quot;3&quot; unique_id=&quot;1942471&quot;&gt;&lt;property id=&quot;20148&quot; value=&quot;5&quot;/&gt;&lt;property id=&quot;20300&quot; value=&quot;Slide 18 - &amp;quot;Acute pesticide injury&amp;quot;&quot;/&gt;&lt;property id=&quot;20307&quot; value=&quot;481&quot;/&gt;&lt;/object&gt;&lt;object type=&quot;3&quot; unique_id=&quot;1942472&quot;&gt;&lt;property id=&quot;20148&quot; value=&quot;5&quot;/&gt;&lt;property id=&quot;20300&quot; value=&quot;Slide 19&quot;/&gt;&lt;property id=&quot;20307&quot; value=&quot;482&quot;/&gt;&lt;/object&gt;&lt;object type=&quot;3&quot; unique_id=&quot;1942473&quot;&gt;&lt;property id=&quot;20148&quot; value=&quot;5&quot;/&gt;&lt;property id=&quot;20300&quot; value=&quot;Slide 20 - &amp;quot;Long-term health effects&amp;quot;&quot;/&gt;&lt;property id=&quot;20307&quot; value=&quot;483&quot;/&gt;&lt;/object&gt;&lt;object type=&quot;3&quot; unique_id=&quot;1942474&quot;&gt;&lt;property id=&quot;20148&quot; value=&quot;5&quot;/&gt;&lt;property id=&quot;20300&quot; value=&quot;Slide 21 - &amp;quot;Hazards to children and pregnant women &amp;quot;&quot;/&gt;&lt;property id=&quot;20307&quot; value=&quot;484&quot;/&gt;&lt;/object&gt;&lt;object type=&quot;3&quot; unique_id=&quot;1942475&quot;&gt;&lt;property id=&quot;20148&quot; value=&quot;5&quot;/&gt;&lt;property id=&quot;20300&quot; value=&quot;Slide 22 - &amp;quot;Reducing the risk of pesticide exposure&amp;quot;&quot;/&gt;&lt;property id=&quot;20307&quot; value=&quot;485&quot;/&gt;&lt;/object&gt;&lt;object type=&quot;3&quot; unique_id=&quot;1943988&quot;&gt;&lt;property id=&quot;20148&quot; value=&quot;5&quot;/&gt;&lt;property id=&quot;20300&quot; value=&quot;Slide 40 - &amp;quot;This concludes the worker training&amp;quot;&quot;/&gt;&lt;property id=&quot;20307&quot; value=&quot;486&quot;/&gt;&lt;/object&gt;&lt;object type=&quot;3&quot; unique_id=&quot;1943989&quot;&gt;&lt;property id=&quot;20148&quot; value=&quot;5&quot;/&gt;&lt;property id=&quot;20300&quot; value=&quot;Slide 42 - &amp;quot;Mixing and loading pesticides&amp;quot;&quot;/&gt;&lt;property id=&quot;20307&quot; value=&quot;488&quot;/&gt;&lt;/object&gt;&lt;object type=&quot;3&quot; unique_id=&quot;1943991&quot;&gt;&lt;property id=&quot;20148&quot; value=&quot;5&quot;/&gt;&lt;property id=&quot;20300&quot; value=&quot;Slide 51 - &amp;quot;Pesticide brand name, ingredients, and EPA registration number &amp;quot;&quot;/&gt;&lt;property id=&quot;20307&quot; value=&quot;490&quot;/&gt;&lt;/object&gt;&lt;object type=&quot;3&quot; unique_id=&quot;1943992&quot;&gt;&lt;property id=&quot;20148&quot; value=&quot;5&quot;/&gt;&lt;property id=&quot;20300&quot; value=&quot;Slide 58 - &amp;quot;Personal Protective Equipment&amp;quot;&quot;/&gt;&lt;property id=&quot;20307&quot; value=&quot;491&quot;/&gt;&lt;/object&gt;&lt;object type=&quot;3&quot; unique_id=&quot;1943993&quot;&gt;&lt;property id=&quot;20148&quot; value=&quot;5&quot;/&gt;&lt;property id=&quot;20300&quot; value=&quot;Slide 61 - &amp;quot;Heat stress&amp;quot;&quot;/&gt;&lt;property id=&quot;20307&quot; value=&quot;492&quot;/&gt;&lt;/object&gt;&lt;object type=&quot;3&quot; unique_id=&quot;1943994&quot;&gt;&lt;property id=&quot;20148&quot; value=&quot;5&quot;/&gt;&lt;property id=&quot;20300&quot; value=&quot;Slide 44 - &amp;quot;Transporting pesticides&amp;quot;&quot;/&gt;&lt;property id=&quot;20307&quot; value=&quot;493&quot;/&gt;&lt;/object&gt;&lt;object type=&quot;3&quot; unique_id=&quot;1943999&quot;&gt;&lt;property id=&quot;20148&quot; value=&quot;5&quot;/&gt;&lt;property id=&quot;20300&quot; value=&quot;Slide 50 - &amp;quot;Pesticide label&amp;quot;&quot;/&gt;&lt;property id=&quot;20307&quot; value=&quot;498&quot;/&gt;&lt;/object&gt;&lt;object type=&quot;3&quot; unique_id=&quot;1944002&quot;&gt;&lt;property id=&quot;20148&quot; value=&quot;5&quot;/&gt;&lt;property id=&quot;20300&quot; value=&quot;Slide 60 - &amp;quot;Respiratory protection&amp;quot;&quot;/&gt;&lt;property id=&quot;20307&quot; value=&quot;501&quot;/&gt;&lt;/object&gt;&lt;object type=&quot;3&quot; unique_id=&quot;1944342&quot;&gt;&lt;property id=&quot;20148&quot; value=&quot;5&quot;/&gt;&lt;property id=&quot;20300&quot; value=&quot;Slide 59 - &amp;quot;Personal Protective Equipment&amp;quot;&quot;/&gt;&lt;property id=&quot;20307&quot; value=&quot;505&quot;/&gt;&lt;/object&gt;&lt;object type=&quot;3&quot; unique_id=&quot;1944908&quot;&gt;&lt;property id=&quot;20148&quot; value=&quot;5&quot;/&gt;&lt;property id=&quot;20300&quot; value=&quot;Slide 43 - &amp;quot;Applying pesticides&amp;quot;&quot;/&gt;&lt;property id=&quot;20307&quot; value=&quot;507&quot;/&gt;&lt;/object&gt;&lt;object type=&quot;3&quot; unique_id=&quot;1945466&quot;&gt;&lt;property id=&quot;20148&quot; value=&quot;5&quot;/&gt;&lt;property id=&quot;20300&quot; value=&quot;Slide 46 - &amp;quot;Storing pesticides&amp;quot;&quot;/&gt;&lt;property id=&quot;20307&quot; value=&quot;508&quot;/&gt;&lt;/object&gt;&lt;object type=&quot;3&quot; unique_id=&quot;1945467&quot;&gt;&lt;property id=&quot;20148&quot; value=&quot;5&quot;/&gt;&lt;property id=&quot;20300&quot; value=&quot;Slide 45 - &amp;quot;Spill cleanup&amp;quot;&quot;/&gt;&lt;property id=&quot;20307&quot; value=&quot;509&quot;/&gt;&lt;/object&gt;&lt;object type=&quot;3&quot; unique_id=&quot;1945468&quot;&gt;&lt;property id=&quot;20148&quot; value=&quot;5&quot;/&gt;&lt;property id=&quot;20300&quot; value=&quot;Slide 47 - &amp;quot;Disposing of pesticides and containers&amp;quot;&quot;/&gt;&lt;property id=&quot;20307&quot; value=&quot;510&quot;/&gt;&lt;/object&gt;&lt;object type=&quot;3&quot; unique_id=&quot;1945941&quot;&gt;&lt;property id=&quot;20148&quot; value=&quot;5&quot;/&gt;&lt;property id=&quot;20300&quot; value=&quot;Slide 48 - &amp;quot;Protect sensitive areas&amp;quot;&quot;/&gt;&lt;property id=&quot;20307&quot; value=&quot;511&quot;/&gt;&lt;/object&gt;&lt;object type=&quot;3&quot; unique_id=&quot;1946516&quot;&gt;&lt;property id=&quot;20148&quot; value=&quot;5&quot;/&gt;&lt;property id=&quot;20300&quot; value=&quot;Slide 41 - &amp;quot;Using pesticides safely&amp;quot;&quot;/&gt;&lt;property id=&quot;20307&quot; value=&quot;515&quot;/&gt;&lt;/object&gt;&lt;object type=&quot;3&quot; unique_id=&quot;1946999&quot;&gt;&lt;property id=&quot;20148&quot; value=&quot;5&quot;/&gt;&lt;property id=&quot;20300&quot; value=&quot;Slide 52 - &amp;quot;Signal Words and symbols&amp;quot;&quot;/&gt;&lt;property id=&quot;20307&quot; value=&quot;516&quot;/&gt;&lt;/object&gt;&lt;object type=&quot;3&quot; unique_id=&quot;1947000&quot;&gt;&lt;property id=&quot;20148&quot; value=&quot;5&quot;/&gt;&lt;property id=&quot;20300&quot; value=&quot;Slide 54 - &amp;quot;Precautionary statements&amp;quot;&quot;/&gt;&lt;property id=&quot;20307&quot; value=&quot;517&quot;/&gt;&lt;/object&gt;&lt;object type=&quot;3&quot; unique_id=&quot;1947001&quot;&gt;&lt;property id=&quot;20148&quot; value=&quot;5&quot;/&gt;&lt;property id=&quot;20300&quot; value=&quot;Slide 55 - &amp;quot;Directions for use&amp;quot;&quot;/&gt;&lt;property id=&quot;20307&quot; value=&quot;518&quot;/&gt;&lt;/object&gt;&lt;object type=&quot;3&quot; unique_id=&quot;1971674&quot;&gt;&lt;property id=&quot;20148&quot; value=&quot;5&quot;/&gt;&lt;property id=&quot;20300&quot; value=&quot;Slide 49 - &amp;quot;Application exclusion zone&amp;quot;&quot;/&gt;&lt;property id=&quot;20307&quot; value=&quot;519&quot;/&gt;&lt;/object&gt;&lt;object type=&quot;3&quot; unique_id=&quot;1972231&quot;&gt;&lt;property id=&quot;20148&quot; value=&quot;5&quot;/&gt;&lt;property id=&quot;20300&quot; value=&quot;Slide 53 - &amp;quot;First aid statements&amp;quot;&quot;/&gt;&lt;property id=&quot;20307&quot; value=&quot;520&quot;/&gt;&lt;/object&gt;&lt;object type=&quot;3&quot; unique_id=&quot;1972232&quot;&gt;&lt;property id=&quot;20148&quot; value=&quot;5&quot;/&gt;&lt;property id=&quot;20300&quot; value=&quot;Slide 56 - &amp;quot;Agricultural use requirements&amp;quot;&quot;/&gt;&lt;property id=&quot;20307&quot; value=&quot;521&quot;/&gt;&lt;/object&gt;&lt;object type=&quot;3&quot; unique_id=&quot;1972233&quot;&gt;&lt;property id=&quot;20148&quot; value=&quot;5&quot;/&gt;&lt;property id=&quot;20300&quot; value=&quot;Slide 57 - &amp;quot;Personal protective equipment&amp;quot;&quot;/&gt;&lt;property id=&quot;20307&quot; value=&quot;522&quot;/&gt;&lt;/object&gt;&lt;object type=&quot;3&quot; unique_id=&quot;1973422&quot;&gt;&lt;property id=&quot;20148&quot; value=&quot;5&quot;/&gt;&lt;property id=&quot;20300&quot; value=&quot;Slide 62 - &amp;quot;This concludes the handler training&amp;quot;&quot;/&gt;&lt;property id=&quot;20307&quot; value=&quot;524&quot;/&gt;&lt;/object&gt;&lt;object type=&quot;3&quot; unique_id=&quot;1974352&quot;&gt;&lt;property id=&quot;20148&quot; value=&quot;5&quot;/&gt;&lt;property id=&quot;20300&quot; value=&quot;Slide 2&quot;/&gt;&lt;property id=&quot;20307&quot; value=&quot;525&quot;/&gt;&lt;/object&gt;&lt;/object&gt;&lt;/object&gt;&lt;/database&gt;"/>
  <p:tag name="ARTICULATE_SLIDE_COUNT" val="62"/>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8134</TotalTime>
  <Words>9386</Words>
  <Application>Microsoft Office PowerPoint</Application>
  <PresentationFormat>On-screen Show (4:3)</PresentationFormat>
  <Paragraphs>664</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ＭＳ Ｐゴシック</vt:lpstr>
      <vt:lpstr>Arial</vt:lpstr>
      <vt:lpstr>Calibri</vt:lpstr>
      <vt:lpstr>Impact</vt:lpstr>
      <vt:lpstr>Tahoma</vt:lpstr>
      <vt:lpstr>Office Theme</vt:lpstr>
      <vt:lpstr>Agricultural Worker and Handler Pesticide Safety Training</vt:lpstr>
      <vt:lpstr>PowerPoint Presentation</vt:lpstr>
      <vt:lpstr>Using these slides to train workers and handlers </vt:lpstr>
      <vt:lpstr>What is the purpose of this training?</vt:lpstr>
      <vt:lpstr>Workers</vt:lpstr>
      <vt:lpstr>Handlers</vt:lpstr>
      <vt:lpstr>What are pesticides?</vt:lpstr>
      <vt:lpstr>What forms of pesticides can be encountered during work activity?</vt:lpstr>
      <vt:lpstr>Potential sources of pesticide exposure</vt:lpstr>
      <vt:lpstr>Pesticides may drift through the air from nearby applications</vt:lpstr>
      <vt:lpstr>Pesticides may be in irrigation water</vt:lpstr>
      <vt:lpstr>Routes through which pesticides can enter the body</vt:lpstr>
      <vt:lpstr>Skin exposure</vt:lpstr>
      <vt:lpstr>Eye exposure</vt:lpstr>
      <vt:lpstr>Respiratory exposure</vt:lpstr>
      <vt:lpstr>Oral exposure</vt:lpstr>
      <vt:lpstr>Potential pesticide hazards</vt:lpstr>
      <vt:lpstr>Acute pesticide injury</vt:lpstr>
      <vt:lpstr>PowerPoint Presentation</vt:lpstr>
      <vt:lpstr>Long-term health effects</vt:lpstr>
      <vt:lpstr>Hazards to children and pregnant women </vt:lpstr>
      <vt:lpstr>Reducing the risk of pesticide exposure</vt:lpstr>
      <vt:lpstr>Early-entry workers</vt:lpstr>
      <vt:lpstr>Notification about pesticide applications</vt:lpstr>
      <vt:lpstr>Central location</vt:lpstr>
      <vt:lpstr>Pesticide safety information</vt:lpstr>
      <vt:lpstr>Pesticide application information</vt:lpstr>
      <vt:lpstr>Safety Data Sheets</vt:lpstr>
      <vt:lpstr>What is a designated representative?</vt:lpstr>
      <vt:lpstr>Oral warning and warning sign posting</vt:lpstr>
      <vt:lpstr>Reducing hazards from pesticide drift</vt:lpstr>
      <vt:lpstr>Work clothing</vt:lpstr>
      <vt:lpstr>Routine decontamination at work</vt:lpstr>
      <vt:lpstr>Decontamination supplies</vt:lpstr>
      <vt:lpstr>Routine decontamination at home</vt:lpstr>
      <vt:lpstr>Do not take pesticides or pesticide containers used at work home with you </vt:lpstr>
      <vt:lpstr>How and when to get emergency medical care</vt:lpstr>
      <vt:lpstr>Emergency First Aid</vt:lpstr>
      <vt:lpstr>Employee rights and protections against retaliatory acts</vt:lpstr>
      <vt:lpstr>This concludes the worker training</vt:lpstr>
      <vt:lpstr>Using pesticides safely</vt:lpstr>
      <vt:lpstr>Mixing and loading pesticides</vt:lpstr>
      <vt:lpstr>Applying pesticides</vt:lpstr>
      <vt:lpstr>Transporting pesticides</vt:lpstr>
      <vt:lpstr>Spill cleanup</vt:lpstr>
      <vt:lpstr>Storing pesticides</vt:lpstr>
      <vt:lpstr>Disposing of pesticides and containers</vt:lpstr>
      <vt:lpstr>Protect sensitive areas</vt:lpstr>
      <vt:lpstr>Application exclusion zone</vt:lpstr>
      <vt:lpstr>Pesticide label</vt:lpstr>
      <vt:lpstr>Pesticide brand name, ingredients, and EPA registration number </vt:lpstr>
      <vt:lpstr>Signal Words and symbols</vt:lpstr>
      <vt:lpstr>First aid statements</vt:lpstr>
      <vt:lpstr>Precautionary statements</vt:lpstr>
      <vt:lpstr>Directions for use</vt:lpstr>
      <vt:lpstr>Agricultural use requirements</vt:lpstr>
      <vt:lpstr>Personal protective equipment</vt:lpstr>
      <vt:lpstr>Personal Protective Equipment</vt:lpstr>
      <vt:lpstr>Personal Protective Equipment</vt:lpstr>
      <vt:lpstr>Respiratory protection</vt:lpstr>
      <vt:lpstr>Heat stress</vt:lpstr>
      <vt:lpstr>This concludes the handler training</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Buffington, Elizabeth J [ENT]</dc:creator>
  <cp:lastModifiedBy>Danielson, Elizabeth J [EXTAG]</cp:lastModifiedBy>
  <cp:revision>512</cp:revision>
  <cp:lastPrinted>2017-04-19T13:07:18Z</cp:lastPrinted>
  <dcterms:created xsi:type="dcterms:W3CDTF">2016-04-29T18:44:35Z</dcterms:created>
  <dcterms:modified xsi:type="dcterms:W3CDTF">2023-11-14T18:57:07Z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E3F840A7-DA54-46E4-9BDD-C4E906E9AB8A</vt:lpwstr>
  </property>
  <property fmtid="{D5CDD505-2E9C-101B-9397-08002B2CF9AE}" pid="3" name="ArticulatePath">
    <vt:lpwstr>2018WPS workerhandler training</vt:lpwstr>
  </property>
</Properties>
</file>